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5" r:id="rId2"/>
    <p:sldId id="265" r:id="rId3"/>
    <p:sldId id="266" r:id="rId4"/>
    <p:sldId id="260" r:id="rId5"/>
    <p:sldId id="261" r:id="rId6"/>
    <p:sldId id="263" r:id="rId7"/>
    <p:sldId id="262" r:id="rId8"/>
    <p:sldId id="267" r:id="rId9"/>
    <p:sldId id="308" r:id="rId10"/>
    <p:sldId id="268" r:id="rId11"/>
    <p:sldId id="269" r:id="rId12"/>
    <p:sldId id="270" r:id="rId13"/>
    <p:sldId id="289" r:id="rId14"/>
    <p:sldId id="271" r:id="rId15"/>
    <p:sldId id="272" r:id="rId16"/>
    <p:sldId id="274" r:id="rId17"/>
    <p:sldId id="310" r:id="rId18"/>
    <p:sldId id="275" r:id="rId19"/>
    <p:sldId id="281" r:id="rId20"/>
    <p:sldId id="282" r:id="rId21"/>
    <p:sldId id="304" r:id="rId22"/>
    <p:sldId id="311" r:id="rId23"/>
    <p:sldId id="284" r:id="rId24"/>
    <p:sldId id="286" r:id="rId25"/>
    <p:sldId id="285" r:id="rId26"/>
    <p:sldId id="287" r:id="rId27"/>
    <p:sldId id="292" r:id="rId28"/>
    <p:sldId id="288" r:id="rId29"/>
    <p:sldId id="309" r:id="rId30"/>
    <p:sldId id="290" r:id="rId31"/>
    <p:sldId id="258" r:id="rId32"/>
    <p:sldId id="306" r:id="rId33"/>
    <p:sldId id="307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5"/>
    <p:restoredTop sz="91216"/>
  </p:normalViewPr>
  <p:slideViewPr>
    <p:cSldViewPr snapToGrid="0" snapToObjects="1">
      <p:cViewPr varScale="1">
        <p:scale>
          <a:sx n="88" d="100"/>
          <a:sy n="88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cintyre" userId="S::andrew.mcintyre@acadiau.ca::80d54d95-e96b-41ab-b1ea-34c905f7026e" providerId="AD" clId="Web-{74554CD6-9974-0061-59CC-5C4954A68918}"/>
    <pc:docChg chg="modSld">
      <pc:chgData name="Andrew Mcintyre" userId="S::andrew.mcintyre@acadiau.ca::80d54d95-e96b-41ab-b1ea-34c905f7026e" providerId="AD" clId="Web-{74554CD6-9974-0061-59CC-5C4954A68918}" dt="2019-06-12T19:54:44.543" v="2" actId="20577"/>
      <pc:docMkLst>
        <pc:docMk/>
      </pc:docMkLst>
      <pc:sldChg chg="modSp">
        <pc:chgData name="Andrew Mcintyre" userId="S::andrew.mcintyre@acadiau.ca::80d54d95-e96b-41ab-b1ea-34c905f7026e" providerId="AD" clId="Web-{74554CD6-9974-0061-59CC-5C4954A68918}" dt="2019-06-12T19:54:44.543" v="2" actId="20577"/>
        <pc:sldMkLst>
          <pc:docMk/>
          <pc:sldMk cId="2876166508" sldId="295"/>
        </pc:sldMkLst>
        <pc:spChg chg="mod">
          <ac:chgData name="Andrew Mcintyre" userId="S::andrew.mcintyre@acadiau.ca::80d54d95-e96b-41ab-b1ea-34c905f7026e" providerId="AD" clId="Web-{74554CD6-9974-0061-59CC-5C4954A68918}" dt="2019-06-12T19:54:44.543" v="2" actId="20577"/>
          <ac:spMkLst>
            <pc:docMk/>
            <pc:sldMk cId="2876166508" sldId="295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5CD96-DF5D-4447-BAFC-F2E5C7FBCEDB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260A9-C798-2442-B54B-DFBDF381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969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75914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2784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30600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Multilayer neural network OH</a:t>
            </a:r>
          </a:p>
          <a:p>
            <a:r>
              <a:rPr lang="en-US" altLang="en-US">
                <a:ea typeface="ＭＳ Ｐゴシック" charset="-128"/>
              </a:rPr>
              <a:t>Show XOR network OH.</a:t>
            </a:r>
          </a:p>
        </p:txBody>
      </p:sp>
      <p:sp>
        <p:nvSpPr>
          <p:cNvPr id="768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93302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704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1663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BP of Network Error OH.</a:t>
            </a:r>
          </a:p>
          <a:p>
            <a:r>
              <a:rPr lang="en-US" altLang="en-US">
                <a:ea typeface="ＭＳ Ｐゴシック" charset="-128"/>
              </a:rPr>
              <a:t>Show sigmoid activation function graph and values.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909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04866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BP of Network Error which has the math on it.</a:t>
            </a:r>
          </a:p>
        </p:txBody>
      </p:sp>
      <p:sp>
        <p:nvSpPr>
          <p:cNvPr id="9113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28805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318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208033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972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78217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523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661083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Gradient descent and momentum term OH.</a:t>
            </a:r>
          </a:p>
        </p:txBody>
      </p:sp>
      <p:sp>
        <p:nvSpPr>
          <p:cNvPr id="993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1527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17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4367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13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43536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4995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7A061-8ACD-A744-BA83-ED69FDA5295D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07358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313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068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1250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5151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51838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222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7155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42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07071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451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5951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DDCB19-859D-8C4C-8197-E9BC109B5178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805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pattern space OH for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take-out special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  vs.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Dinner for two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.</a:t>
            </a:r>
          </a:p>
          <a:p>
            <a:r>
              <a:rPr lang="en-US" altLang="en-US">
                <a:ea typeface="ＭＳ Ｐゴシック" charset="-128"/>
              </a:rPr>
              <a:t>Also OHs for XOR and linear dependent points.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656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70876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27AA1BAF-B86C-BF46-8E7F-F80493727279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FB1813C9-A23E-CC4B-9720-03BDC1529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A97E-9667-7641-900E-A7CA239F5D13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C027-271C-D34A-A979-B3892EDF4577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71667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69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1448-D112-AD42-B8A4-F19AEE3DEDF3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855-AEC4-E544-9A6C-782D7603AE79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7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C2FB-EB25-F04C-B28D-03F70B4C00D4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EEE3-4A31-A04D-961F-5412BEDEF52C}" type="datetime1">
              <a:rPr lang="en-CA" smtClean="0"/>
              <a:t>2020-10-14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A8E1-07B5-4649-86AE-8844E51AE99B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6450-6B2D-9A42-82BB-35B0EFDDEC6D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3F82D-7D05-4748-A453-6A88A5B73E1F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EBC9-9914-A547-AD0C-7DCF66A01A2A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4D86-215E-9E4A-8C2F-2072272DE62C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4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tiff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tif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tiff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9096"/>
            <a:ext cx="9144000" cy="1231461"/>
          </a:xfrm>
        </p:spPr>
        <p:txBody>
          <a:bodyPr/>
          <a:lstStyle/>
          <a:p>
            <a:r>
              <a:rPr lang="en-US" b="1"/>
              <a:t>Basic BP ANNs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2633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800" dirty="0"/>
          </a:p>
          <a:p>
            <a:r>
              <a:rPr lang="en-US" sz="2800" dirty="0"/>
              <a:t>with 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Daniel L. Silver, Ph.D.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Andy McIntyre, Ph.D.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r>
              <a:rPr lang="en-US" sz="2800" dirty="0"/>
              <a:t>October 22, 2020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43D9E0-9124-7B43-8D18-7A82530FE41B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1813C9-A23E-CC4B-9720-03BDC152914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8A9A5-BE41-2641-81E1-0E78FF0B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56" y="3530514"/>
            <a:ext cx="2628578" cy="23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6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Perceptron Learning Algorithm: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This is an online method of computing a regression = fitting a function to a set of data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36" y="2298419"/>
            <a:ext cx="2198011" cy="1022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436" y="3583902"/>
            <a:ext cx="3676904" cy="3707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D183D-B836-A74B-AD9E-9E2213A1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65819-D583-EE40-AAEF-25C381D1A13A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8BC7-C5F2-CB4D-834F-1FE87B7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AA8D-5B42-5945-9216-B2D5AEE7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64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2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Widrow</a:t>
            </a: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-Hoff  or Delta Rule for Weight Modification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ymbol" charset="2"/>
                <a:ea typeface="ＭＳ Ｐゴシック" charset="-128"/>
              </a:rPr>
              <a:t>h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rate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(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 &lt;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latin typeface="Symbol" charset="2"/>
                <a:ea typeface="ＭＳ Ｐゴシック" charset="-128"/>
              </a:rPr>
              <a:t>h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&lt;= 1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),     typically set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0.1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d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error signal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 desired output - network output.  =  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 – y</a:t>
            </a:r>
          </a:p>
          <a:p>
            <a:pPr>
              <a:buFont typeface="Monotype Sorts" charset="2"/>
              <a:buNone/>
              <a:defRPr/>
            </a:pPr>
            <a:endParaRPr lang="en-US" altLang="en-US" i="1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Fundamentally a gradient descent method of search</a:t>
            </a:r>
          </a:p>
        </p:txBody>
      </p:sp>
      <p:graphicFrame>
        <p:nvGraphicFramePr>
          <p:cNvPr id="53252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791884"/>
              </p:ext>
            </p:extLst>
          </p:nvPr>
        </p:nvGraphicFramePr>
        <p:xfrm>
          <a:off x="7558369" y="3129756"/>
          <a:ext cx="2205563" cy="54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Equation" r:id="rId4" imgW="2438400" imgH="596900" progId="Equation.3">
                  <p:embed/>
                </p:oleObj>
              </mc:Choice>
              <mc:Fallback>
                <p:oleObj name="Equation" r:id="rId4" imgW="2438400" imgH="596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369" y="3129756"/>
                        <a:ext cx="2205563" cy="541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6381294" y="3306066"/>
            <a:ext cx="27781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31" y="3222471"/>
            <a:ext cx="4154861" cy="44842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A8C64-9507-E346-AFF0-1E9F35F6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F7E50-E0F2-9648-8974-81257D47EF5A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ABB61-59DF-8248-8649-97C5821E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67C4-ADF9-B544-B524-DAEDD5E3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59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3008314" y="2170114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  <p:sp>
        <p:nvSpPr>
          <p:cNvPr id="63491" name="Rectangle 6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5487988" y="3101976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7404100" y="4856164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3498" name="Line 13"/>
          <p:cNvSpPr>
            <a:spLocks noChangeShapeType="1"/>
          </p:cNvSpPr>
          <p:nvPr/>
        </p:nvSpPr>
        <p:spPr bwMode="auto">
          <a:xfrm>
            <a:off x="5487988" y="2398714"/>
            <a:ext cx="3332162" cy="30130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Oval 14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0" name="Oval 15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1" name="Oval 16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2" name="Oval 17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6724650" y="2909888"/>
            <a:ext cx="3201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y = f(w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)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514805" y="399923"/>
            <a:ext cx="340209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latin typeface="Times New Roman" charset="0"/>
              </a:rPr>
              <a:t>What is an artificial neuron doing when it learns?</a:t>
            </a:r>
          </a:p>
        </p:txBody>
      </p:sp>
      <p:sp>
        <p:nvSpPr>
          <p:cNvPr id="63505" name="Oval 34"/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6" name="Oval 35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7" name="Oval 39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3508" name="AutoShape 59"/>
          <p:cNvCxnSpPr>
            <a:cxnSpLocks noChangeShapeType="1"/>
            <a:stCxn id="63507" idx="0"/>
            <a:endCxn id="63505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9" name="AutoShape 60"/>
          <p:cNvCxnSpPr>
            <a:cxnSpLocks noChangeShapeType="1"/>
            <a:stCxn id="63505" idx="4"/>
            <a:endCxn id="63506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0" name="Text Box 64"/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3580-7A72-1446-9BB5-DF58277A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1115-A1CF-3E4D-83D2-3588BC04C257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AAEAC-29F2-7D4B-BBCE-64546E2F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5D6CA-FD9D-4644-8365-D3E7D93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12</a:t>
            </a:fld>
            <a:endParaRPr lang="en-US"/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9234829A-A4E9-454B-9786-460D31147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16" y="5580461"/>
            <a:ext cx="94548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The discriminate function divides up the 0 and 1 class examples.</a:t>
            </a:r>
          </a:p>
        </p:txBody>
      </p:sp>
    </p:spTree>
    <p:extLst>
      <p:ext uri="{BB962C8B-B14F-4D97-AF65-F5344CB8AC3E}">
        <p14:creationId xmlns:p14="http://schemas.microsoft.com/office/powerpoint/2010/main" val="5660922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1442" name="Line 5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3" name="Line 6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1445" name="Text Box 8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1446" name="Text Box 9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47" name="Text Box 10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9" name="Text Box 12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0" name="Text Box 13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1" name="Text Box 14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2" name="Text Box 15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3" name="Text Box 16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4" name="Text Box 17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5" name="Text Box 18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6" name="Text Box 19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7" name="Text Box 20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8" name="Text Box 21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9" name="Text Box 22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0" name="Text Box 23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1" name="Text Box 24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2" name="Text Box 25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3" name="Text Box 26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4" name="Text Box 27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5" name="Text Box 28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6" name="Text Box 29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7" name="Text Box 30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8" name="Text Box 31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9" name="Text Box 32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0" name="Text Box 33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1" name="Text Box 34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2" name="Text Box 35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3" name="Text Box 36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4" name="Text Box 37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5" name="Text Box 38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6" name="Text Box 39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7" name="Text Box 40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8" name="Text Box 41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9" name="Text Box 42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0" name="Text Box 43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1" name="Text Box 44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2" name="Text Box 45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3" name="Text Box 46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4" name="Text Box 47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5" name="Text Box 48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6" name="Text Box 49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7" name="Text Box 50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8" name="Text Box 51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9" name="Text Box 52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0" name="Text Box 53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1" name="Text Box 54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2" name="Text Box 55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3" name="Text Box 56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4" name="Text Box 57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9690" name="Line 58"/>
          <p:cNvSpPr>
            <a:spLocks noChangeShapeType="1"/>
          </p:cNvSpPr>
          <p:nvPr/>
        </p:nvSpPr>
        <p:spPr bwMode="auto">
          <a:xfrm flipV="1">
            <a:off x="2971800" y="1905000"/>
            <a:ext cx="4495800" cy="38100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6" name="Text Box 59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1497" name="Text Box 60"/>
          <p:cNvSpPr txBox="1">
            <a:spLocks noChangeArrowheads="1"/>
          </p:cNvSpPr>
          <p:nvPr/>
        </p:nvSpPr>
        <p:spPr bwMode="auto">
          <a:xfrm>
            <a:off x="4419601" y="1274764"/>
            <a:ext cx="28745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Logistic Regression</a:t>
            </a:r>
          </a:p>
        </p:txBody>
      </p:sp>
      <p:sp>
        <p:nvSpPr>
          <p:cNvPr id="69693" name="AutoShape 61"/>
          <p:cNvSpPr>
            <a:spLocks noChangeArrowheads="1"/>
          </p:cNvSpPr>
          <p:nvPr/>
        </p:nvSpPr>
        <p:spPr bwMode="auto">
          <a:xfrm rot="-5400000">
            <a:off x="5295900" y="1562100"/>
            <a:ext cx="3886200" cy="4572000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499" name="Line 62"/>
          <p:cNvSpPr>
            <a:spLocks noChangeShapeType="1"/>
          </p:cNvSpPr>
          <p:nvPr/>
        </p:nvSpPr>
        <p:spPr bwMode="auto">
          <a:xfrm>
            <a:off x="8626476" y="431800"/>
            <a:ext cx="9525" cy="1244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0" name="Line 63"/>
          <p:cNvSpPr>
            <a:spLocks noChangeShapeType="1"/>
          </p:cNvSpPr>
          <p:nvPr/>
        </p:nvSpPr>
        <p:spPr bwMode="auto">
          <a:xfrm>
            <a:off x="8016875" y="1422400"/>
            <a:ext cx="13541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1" name="Rectangle 64"/>
          <p:cNvSpPr>
            <a:spLocks noChangeArrowheads="1"/>
          </p:cNvSpPr>
          <p:nvPr/>
        </p:nvSpPr>
        <p:spPr bwMode="auto">
          <a:xfrm>
            <a:off x="8321676" y="279401"/>
            <a:ext cx="32541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</a:t>
            </a:r>
          </a:p>
        </p:txBody>
      </p:sp>
      <p:sp>
        <p:nvSpPr>
          <p:cNvPr id="61502" name="Rectangle 65"/>
          <p:cNvSpPr>
            <a:spLocks noChangeArrowheads="1"/>
          </p:cNvSpPr>
          <p:nvPr/>
        </p:nvSpPr>
        <p:spPr bwMode="auto">
          <a:xfrm>
            <a:off x="8077201" y="1524001"/>
            <a:ext cx="115897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Y=f(M,T)</a:t>
            </a:r>
          </a:p>
        </p:txBody>
      </p:sp>
      <p:sp>
        <p:nvSpPr>
          <p:cNvPr id="61503" name="Text Box 66"/>
          <p:cNvSpPr txBox="1">
            <a:spLocks noChangeArrowheads="1"/>
          </p:cNvSpPr>
          <p:nvPr/>
        </p:nvSpPr>
        <p:spPr bwMode="auto">
          <a:xfrm>
            <a:off x="7772400" y="1158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0</a:t>
            </a:r>
          </a:p>
        </p:txBody>
      </p:sp>
      <p:sp>
        <p:nvSpPr>
          <p:cNvPr id="61504" name="Freeform 67"/>
          <p:cNvSpPr>
            <a:spLocks/>
          </p:cNvSpPr>
          <p:nvPr/>
        </p:nvSpPr>
        <p:spPr bwMode="auto">
          <a:xfrm>
            <a:off x="8016875" y="431800"/>
            <a:ext cx="1219200" cy="990600"/>
          </a:xfrm>
          <a:custGeom>
            <a:avLst/>
            <a:gdLst>
              <a:gd name="T0" fmla="*/ 0 w 768"/>
              <a:gd name="T1" fmla="*/ 2147483647 h 624"/>
              <a:gd name="T2" fmla="*/ 2147483647 w 768"/>
              <a:gd name="T3" fmla="*/ 2147483647 h 624"/>
              <a:gd name="T4" fmla="*/ 2147483647 w 768"/>
              <a:gd name="T5" fmla="*/ 2147483647 h 624"/>
              <a:gd name="T6" fmla="*/ 2147483647 w 768"/>
              <a:gd name="T7" fmla="*/ 2147483647 h 624"/>
              <a:gd name="T8" fmla="*/ 2147483647 w 768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624"/>
              <a:gd name="T17" fmla="*/ 768 w 76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624">
                <a:moveTo>
                  <a:pt x="0" y="624"/>
                </a:moveTo>
                <a:cubicBezTo>
                  <a:pt x="64" y="624"/>
                  <a:pt x="128" y="624"/>
                  <a:pt x="192" y="576"/>
                </a:cubicBezTo>
                <a:cubicBezTo>
                  <a:pt x="256" y="528"/>
                  <a:pt x="328" y="416"/>
                  <a:pt x="384" y="336"/>
                </a:cubicBezTo>
                <a:cubicBezTo>
                  <a:pt x="440" y="256"/>
                  <a:pt x="464" y="152"/>
                  <a:pt x="528" y="96"/>
                </a:cubicBezTo>
                <a:cubicBezTo>
                  <a:pt x="592" y="40"/>
                  <a:pt x="680" y="20"/>
                  <a:pt x="768" y="0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5" name="Text Box 68"/>
          <p:cNvSpPr txBox="1">
            <a:spLocks noChangeArrowheads="1"/>
          </p:cNvSpPr>
          <p:nvPr/>
        </p:nvSpPr>
        <p:spPr bwMode="auto">
          <a:xfrm>
            <a:off x="7772400" y="168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1</a:t>
            </a:r>
          </a:p>
        </p:txBody>
      </p:sp>
      <p:sp>
        <p:nvSpPr>
          <p:cNvPr id="61506" name="AutoShape 69"/>
          <p:cNvSpPr>
            <a:spLocks noChangeArrowheads="1"/>
          </p:cNvSpPr>
          <p:nvPr/>
        </p:nvSpPr>
        <p:spPr bwMode="auto">
          <a:xfrm>
            <a:off x="83978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7" name="AutoShape 70"/>
          <p:cNvSpPr>
            <a:spLocks noChangeArrowheads="1"/>
          </p:cNvSpPr>
          <p:nvPr/>
        </p:nvSpPr>
        <p:spPr bwMode="auto">
          <a:xfrm>
            <a:off x="9159875" y="4318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8" name="AutoShape 71"/>
          <p:cNvSpPr>
            <a:spLocks noChangeArrowheads="1"/>
          </p:cNvSpPr>
          <p:nvPr/>
        </p:nvSpPr>
        <p:spPr bwMode="auto">
          <a:xfrm>
            <a:off x="8093075" y="13462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9" name="AutoShape 72"/>
          <p:cNvSpPr>
            <a:spLocks noChangeArrowheads="1"/>
          </p:cNvSpPr>
          <p:nvPr/>
        </p:nvSpPr>
        <p:spPr bwMode="auto">
          <a:xfrm>
            <a:off x="8702675" y="889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0" name="AutoShape 73"/>
          <p:cNvSpPr>
            <a:spLocks noChangeArrowheads="1"/>
          </p:cNvSpPr>
          <p:nvPr/>
        </p:nvSpPr>
        <p:spPr bwMode="auto">
          <a:xfrm>
            <a:off x="9007475" y="355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1" name="AutoShape 74"/>
          <p:cNvSpPr>
            <a:spLocks noChangeArrowheads="1"/>
          </p:cNvSpPr>
          <p:nvPr/>
        </p:nvSpPr>
        <p:spPr bwMode="auto">
          <a:xfrm>
            <a:off x="8855075" y="736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2" name="AutoShape 75"/>
          <p:cNvSpPr>
            <a:spLocks noChangeArrowheads="1"/>
          </p:cNvSpPr>
          <p:nvPr/>
        </p:nvSpPr>
        <p:spPr bwMode="auto">
          <a:xfrm>
            <a:off x="85502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3" name="AutoShape 76"/>
          <p:cNvSpPr>
            <a:spLocks noChangeArrowheads="1"/>
          </p:cNvSpPr>
          <p:nvPr/>
        </p:nvSpPr>
        <p:spPr bwMode="auto">
          <a:xfrm>
            <a:off x="8321675" y="1270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4" name="Oval 71"/>
          <p:cNvSpPr>
            <a:spLocks noChangeArrowheads="1"/>
          </p:cNvSpPr>
          <p:nvPr/>
        </p:nvSpPr>
        <p:spPr bwMode="auto">
          <a:xfrm>
            <a:off x="9999664" y="2022476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5" name="Oval 72"/>
          <p:cNvSpPr>
            <a:spLocks noChangeArrowheads="1"/>
          </p:cNvSpPr>
          <p:nvPr/>
        </p:nvSpPr>
        <p:spPr bwMode="auto">
          <a:xfrm>
            <a:off x="10336214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6" name="Oval 74"/>
          <p:cNvSpPr>
            <a:spLocks noChangeArrowheads="1"/>
          </p:cNvSpPr>
          <p:nvPr/>
        </p:nvSpPr>
        <p:spPr bwMode="auto">
          <a:xfrm>
            <a:off x="9571039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1517" name="AutoShape 78"/>
          <p:cNvCxnSpPr>
            <a:cxnSpLocks noChangeShapeType="1"/>
            <a:endCxn id="61514" idx="4"/>
          </p:cNvCxnSpPr>
          <p:nvPr/>
        </p:nvCxnSpPr>
        <p:spPr bwMode="auto">
          <a:xfrm flipV="1">
            <a:off x="9680576" y="2209800"/>
            <a:ext cx="428625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8" name="AutoShape 79"/>
          <p:cNvCxnSpPr>
            <a:cxnSpLocks noChangeShapeType="1"/>
            <a:stCxn id="61514" idx="4"/>
          </p:cNvCxnSpPr>
          <p:nvPr/>
        </p:nvCxnSpPr>
        <p:spPr bwMode="auto">
          <a:xfrm>
            <a:off x="10109200" y="2209800"/>
            <a:ext cx="336550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9" name="AutoShape 82"/>
          <p:cNvCxnSpPr>
            <a:cxnSpLocks noChangeShapeType="1"/>
          </p:cNvCxnSpPr>
          <p:nvPr/>
        </p:nvCxnSpPr>
        <p:spPr bwMode="auto">
          <a:xfrm flipV="1">
            <a:off x="10109200" y="1870075"/>
            <a:ext cx="1588" cy="1666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0" name="Text Box 83"/>
          <p:cNvSpPr txBox="1">
            <a:spLocks noChangeArrowheads="1"/>
          </p:cNvSpPr>
          <p:nvPr/>
        </p:nvSpPr>
        <p:spPr bwMode="auto">
          <a:xfrm>
            <a:off x="9528175" y="2762250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1521" name="Text Box 84"/>
          <p:cNvSpPr txBox="1">
            <a:spLocks noChangeArrowheads="1"/>
          </p:cNvSpPr>
          <p:nvPr/>
        </p:nvSpPr>
        <p:spPr bwMode="auto">
          <a:xfrm>
            <a:off x="10312400" y="276225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1522" name="Text Box 85"/>
          <p:cNvSpPr txBox="1">
            <a:spLocks noChangeArrowheads="1"/>
          </p:cNvSpPr>
          <p:nvPr/>
        </p:nvSpPr>
        <p:spPr bwMode="auto">
          <a:xfrm>
            <a:off x="10152063" y="17605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C6730-268A-DD4B-A736-4A8F7BA1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0E50-1D6D-AA4C-9A60-18FCEC651109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C1EDE-A3A8-0A43-AFAE-C3F966E6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1EA3B-7D22-A847-B6AE-23A11824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672 C -0.01276 0.00416 -0.01993 0.01504 -0.02292 0.02893 C -0.02617 0.04398 -0.0276 0.0618 -0.02929 0.07939 C -0.03085 0.09722 -0.02929 0.1125 -0.0276 0.12893 C -0.02617 0.14398 -0.02382 0.16041 -0.01822 0.17407 C -0.01354 0.18796 -0.00559 0.19884 0.003 0.20717 C 0.01081 0.21527 0.02032 0.22083 0.02969 0.22361 C 0.03907 0.22638 0.0487 0.22638 0.0573 0.22361 C 0.06667 0.22083 0.0754 0.21388 0.08243 0.203 C 0.08945 0.19328 0.09571 0.18101 0.09896 0.16597 C 0.103 0.15208 0.10443 0.1331 0.10443 0.11805 C 0.10534 0.10277 0.10443 0.08495 0.10053 0.0699 C 0.09662 0.05625 0.08945 0.04537 0.08008 0.03981 C 0.07071 0.03564 0.0612 0.04097 0.05495 0.05092 C 0.04935 0.06041 0.04545 0.07546 0.04467 0.09328 C 0.04467 0.11111 0.04545 0.12754 0.04935 0.1412 C 0.05339 0.15509 0.05261 0.15763 0.06836 0.17546 C 0.08243 0.1949 0.09662 0.18935 0.10534 0.1905 C 0.11394 0.1905 0.12097 0.18495 0.12969 0.17963 C 0.13907 0.17291 0.14701 0.16041 0.15235 0.14953 C 0.15795 0.13865 0.16029 0.12476 0.16342 0.10277 C 0.16589 0.08078 0.16589 0.0699 0.16589 0.05347 C 0.16589 0.03703 0.16589 0.0206 0.16589 0.00416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90" grpId="0" animBg="1"/>
      <p:bldP spid="69690" grpId="1" animBg="1"/>
      <p:bldP spid="696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Limitations of Simple Neural Networks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772400" cy="4114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Limitations of Perceptrons </a:t>
            </a:r>
          </a:p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 sz="180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(Minsky and Papert, 1969)</a:t>
            </a:r>
            <a:endParaRPr lang="en-US" altLang="en-US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Able to form only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 discriminate functions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classes which can be divided by a line or hyper-plane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functions are more complex;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they are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not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linearly separable</a:t>
            </a:r>
            <a:endParaRPr lang="en-US" altLang="en-US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This crippled research in neural net theory for 15 years ....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7DC2-2FBE-EA4F-8846-F5761A85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DF02-82EE-B54C-A62B-F5DB84588A5E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22333-390B-3744-85A7-74AD2523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D0E33-B692-5644-A18E-821A65EB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79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838200" y="5561628"/>
            <a:ext cx="113271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One linear discriminant function cannot divide up the 0 and 1 class examples.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15</a:t>
            </a:fld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F69D3CEA-553F-D847-A1CB-7FEBFC9D1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0A99BEC3-8CE8-8446-9E5E-ACA3FCD6F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DEC40F03-7D18-0546-AAFA-6FD72DFA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37" name="AutoShape 59">
            <a:extLst>
              <a:ext uri="{FF2B5EF4-FFF2-40B4-BE49-F238E27FC236}">
                <a16:creationId xmlns:a16="http://schemas.microsoft.com/office/drawing/2014/main" id="{485FB368-3A54-344E-B7F7-F1BF54F5B015}"/>
              </a:ext>
            </a:extLst>
          </p:cNvPr>
          <p:cNvCxnSpPr>
            <a:cxnSpLocks noChangeShapeType="1"/>
            <a:stCxn id="36" idx="0"/>
            <a:endCxn id="34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60">
            <a:extLst>
              <a:ext uri="{FF2B5EF4-FFF2-40B4-BE49-F238E27FC236}">
                <a16:creationId xmlns:a16="http://schemas.microsoft.com/office/drawing/2014/main" id="{E0D568BC-6F12-1A45-A8AC-D4C69DAE4778}"/>
              </a:ext>
            </a:extLst>
          </p:cNvPr>
          <p:cNvCxnSpPr>
            <a:cxnSpLocks noChangeShapeType="1"/>
            <a:stCxn id="34" idx="4"/>
            <a:endCxn id="35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64">
            <a:extLst>
              <a:ext uri="{FF2B5EF4-FFF2-40B4-BE49-F238E27FC236}">
                <a16:creationId xmlns:a16="http://schemas.microsoft.com/office/drawing/2014/main" id="{D4F61339-A613-9744-8B4D-E20655F20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39010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#1(a)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simple neural network to learn the OR and XOR  function (</a:t>
            </a:r>
            <a:r>
              <a:rPr lang="en-US" dirty="0" err="1">
                <a:ea typeface="+mn-ea"/>
              </a:rPr>
              <a:t>perceptron.ipynb</a:t>
            </a:r>
            <a:r>
              <a:rPr lang="en-US" dirty="0">
                <a:ea typeface="+mn-ea"/>
              </a:rPr>
              <a:t>)</a:t>
            </a: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02DF2-A2CD-9F45-84EF-C91C032B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24F2-B182-0C42-89C8-5CB58AF8A858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06DFA-C9C1-BA41-9B15-63C8FC53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667B2-82DA-5845-9478-AEC4288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3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Multi-layer Feed-forward ANNs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3431-A154-3942-87C9-5425690A7F51}" type="datetime1">
              <a:rPr lang="en-CA" smtClean="0"/>
              <a:t>2020-10-14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17</a:t>
            </a:fld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H="1">
            <a:off x="3934278" y="2681287"/>
            <a:ext cx="10795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089978" y="2528887"/>
            <a:ext cx="1282700" cy="257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6309178" y="2605087"/>
            <a:ext cx="13589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077278" y="2605087"/>
            <a:ext cx="1155700" cy="2501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>
            <a:off x="6296478" y="3824287"/>
            <a:ext cx="5461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556578" y="3900487"/>
            <a:ext cx="5207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699578" y="3748087"/>
            <a:ext cx="1968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3934278" y="3900487"/>
            <a:ext cx="1612900" cy="113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556578" y="3824287"/>
            <a:ext cx="303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3858078" y="3824287"/>
            <a:ext cx="2984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5013778" y="2528887"/>
            <a:ext cx="17399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543878" y="2528887"/>
            <a:ext cx="176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4480378" y="3824287"/>
            <a:ext cx="1892300" cy="135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60805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48613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861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61567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73759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327978" y="35956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3718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H="1">
            <a:off x="4999491" y="3824287"/>
            <a:ext cx="1843087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5470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6613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7348991" y="3446462"/>
            <a:ext cx="22240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Hidden Nodes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6815591" y="2151062"/>
            <a:ext cx="21653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Output Nodes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7958591" y="4741862"/>
            <a:ext cx="192881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Input Nodes</a:t>
            </a:r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 rot="16200000">
            <a:off x="4823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4" name="AutoShape 30"/>
          <p:cNvSpPr>
            <a:spLocks noChangeArrowheads="1"/>
          </p:cNvSpPr>
          <p:nvPr/>
        </p:nvSpPr>
        <p:spPr bwMode="auto">
          <a:xfrm rot="16200000">
            <a:off x="48232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 rot="16200000">
            <a:off x="368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AutoShape 32"/>
          <p:cNvSpPr>
            <a:spLocks noChangeArrowheads="1"/>
          </p:cNvSpPr>
          <p:nvPr/>
        </p:nvSpPr>
        <p:spPr bwMode="auto">
          <a:xfrm rot="16200000">
            <a:off x="61948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 rot="16200000">
            <a:off x="749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auto">
          <a:xfrm rot="16200000">
            <a:off x="60424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3691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1</a:t>
            </a: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4834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2</a:t>
            </a:r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62059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3</a:t>
            </a: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7501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4</a:t>
            </a: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377191" y="15875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y</a:t>
            </a:r>
            <a:r>
              <a:rPr lang="en-US" altLang="en-US" sz="2400" baseline="-25000" dirty="0">
                <a:latin typeface="Times New Roman" charset="0"/>
              </a:rPr>
              <a:t>1</a:t>
            </a: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5596391" y="15875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y</a:t>
            </a:r>
            <a:r>
              <a:rPr lang="en-US" altLang="en-US" sz="2400" baseline="-25000" dirty="0">
                <a:latin typeface="Times New Roman" charset="0"/>
              </a:rPr>
              <a:t>2</a:t>
            </a: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1497714" y="2886930"/>
            <a:ext cx="1959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2 active layers</a:t>
            </a:r>
          </a:p>
        </p:txBody>
      </p:sp>
      <p:sp>
        <p:nvSpPr>
          <p:cNvPr id="47" name="AutoShape 43"/>
          <p:cNvSpPr>
            <a:spLocks/>
          </p:cNvSpPr>
          <p:nvPr/>
        </p:nvSpPr>
        <p:spPr bwMode="auto">
          <a:xfrm>
            <a:off x="3475491" y="2300287"/>
            <a:ext cx="852487" cy="1663700"/>
          </a:xfrm>
          <a:prstGeom prst="leftBrace">
            <a:avLst>
              <a:gd name="adj1" fmla="val 16263"/>
              <a:gd name="adj2" fmla="val 50000"/>
            </a:avLst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82" y="2982873"/>
            <a:ext cx="458593" cy="273882"/>
          </a:xfrm>
          <a:prstGeom prst="rect">
            <a:avLst/>
          </a:prstGeom>
        </p:spPr>
      </p:pic>
      <p:sp>
        <p:nvSpPr>
          <p:cNvPr id="61" name="Line 62">
            <a:extLst>
              <a:ext uri="{FF2B5EF4-FFF2-40B4-BE49-F238E27FC236}">
                <a16:creationId xmlns:a16="http://schemas.microsoft.com/office/drawing/2014/main" id="{D68DADCB-8EBB-1C42-A256-73192E963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8178" y="4496716"/>
            <a:ext cx="9525" cy="1244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3">
            <a:extLst>
              <a:ext uri="{FF2B5EF4-FFF2-40B4-BE49-F238E27FC236}">
                <a16:creationId xmlns:a16="http://schemas.microsoft.com/office/drawing/2014/main" id="{F53B9D3D-CB8C-A244-A936-26C523684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8577" y="5487316"/>
            <a:ext cx="13541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64">
            <a:extLst>
              <a:ext uri="{FF2B5EF4-FFF2-40B4-BE49-F238E27FC236}">
                <a16:creationId xmlns:a16="http://schemas.microsoft.com/office/drawing/2014/main" id="{4DC98086-C019-DB44-99C6-3388EA3D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78" y="4344317"/>
            <a:ext cx="25327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 dirty="0">
                <a:latin typeface="Times New Roman" charset="0"/>
              </a:rPr>
              <a:t>f</a:t>
            </a:r>
          </a:p>
        </p:txBody>
      </p:sp>
      <p:sp>
        <p:nvSpPr>
          <p:cNvPr id="64" name="Rectangle 65">
            <a:extLst>
              <a:ext uri="{FF2B5EF4-FFF2-40B4-BE49-F238E27FC236}">
                <a16:creationId xmlns:a16="http://schemas.microsoft.com/office/drawing/2014/main" id="{3E2674B5-0943-EC44-9A63-2323016A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10" y="5468168"/>
            <a:ext cx="33502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 dirty="0" err="1">
                <a:latin typeface="Times New Roman" charset="0"/>
              </a:rPr>
              <a:t>Σ</a:t>
            </a:r>
            <a:endParaRPr lang="en-US" altLang="en-US" sz="2000" i="1" dirty="0">
              <a:latin typeface="Times New Roman" charset="0"/>
            </a:endParaRP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59467F20-6C39-4741-8BAF-681481328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102" y="52237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0</a:t>
            </a:r>
          </a:p>
        </p:txBody>
      </p:sp>
      <p:sp>
        <p:nvSpPr>
          <p:cNvPr id="66" name="Freeform 67">
            <a:extLst>
              <a:ext uri="{FF2B5EF4-FFF2-40B4-BE49-F238E27FC236}">
                <a16:creationId xmlns:a16="http://schemas.microsoft.com/office/drawing/2014/main" id="{288CF09B-1F1B-894B-8386-C95D3FF4D445}"/>
              </a:ext>
            </a:extLst>
          </p:cNvPr>
          <p:cNvSpPr>
            <a:spLocks/>
          </p:cNvSpPr>
          <p:nvPr/>
        </p:nvSpPr>
        <p:spPr bwMode="auto">
          <a:xfrm>
            <a:off x="1508577" y="4496716"/>
            <a:ext cx="1219200" cy="990600"/>
          </a:xfrm>
          <a:custGeom>
            <a:avLst/>
            <a:gdLst>
              <a:gd name="T0" fmla="*/ 0 w 768"/>
              <a:gd name="T1" fmla="*/ 2147483647 h 624"/>
              <a:gd name="T2" fmla="*/ 2147483647 w 768"/>
              <a:gd name="T3" fmla="*/ 2147483647 h 624"/>
              <a:gd name="T4" fmla="*/ 2147483647 w 768"/>
              <a:gd name="T5" fmla="*/ 2147483647 h 624"/>
              <a:gd name="T6" fmla="*/ 2147483647 w 768"/>
              <a:gd name="T7" fmla="*/ 2147483647 h 624"/>
              <a:gd name="T8" fmla="*/ 2147483647 w 768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624"/>
              <a:gd name="T17" fmla="*/ 768 w 76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624">
                <a:moveTo>
                  <a:pt x="0" y="624"/>
                </a:moveTo>
                <a:cubicBezTo>
                  <a:pt x="64" y="624"/>
                  <a:pt x="128" y="624"/>
                  <a:pt x="192" y="576"/>
                </a:cubicBezTo>
                <a:cubicBezTo>
                  <a:pt x="256" y="528"/>
                  <a:pt x="328" y="416"/>
                  <a:pt x="384" y="336"/>
                </a:cubicBezTo>
                <a:cubicBezTo>
                  <a:pt x="440" y="256"/>
                  <a:pt x="464" y="152"/>
                  <a:pt x="528" y="96"/>
                </a:cubicBezTo>
                <a:cubicBezTo>
                  <a:pt x="592" y="40"/>
                  <a:pt x="680" y="20"/>
                  <a:pt x="768" y="0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D729B13F-2E11-104D-AD7E-A2DED1F6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102" y="42331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1</a:t>
            </a:r>
          </a:p>
        </p:txBody>
      </p:sp>
      <p:sp>
        <p:nvSpPr>
          <p:cNvPr id="68" name="AutoShape 69">
            <a:extLst>
              <a:ext uri="{FF2B5EF4-FFF2-40B4-BE49-F238E27FC236}">
                <a16:creationId xmlns:a16="http://schemas.microsoft.com/office/drawing/2014/main" id="{29DACDCA-5A52-7241-99B7-431B86943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577" y="5182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9" name="AutoShape 70">
            <a:extLst>
              <a:ext uri="{FF2B5EF4-FFF2-40B4-BE49-F238E27FC236}">
                <a16:creationId xmlns:a16="http://schemas.microsoft.com/office/drawing/2014/main" id="{4F8D8A83-5A53-D645-ADA0-263A160B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577" y="44967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0" name="AutoShape 71">
            <a:extLst>
              <a:ext uri="{FF2B5EF4-FFF2-40B4-BE49-F238E27FC236}">
                <a16:creationId xmlns:a16="http://schemas.microsoft.com/office/drawing/2014/main" id="{9CD2B118-D3B3-DE48-AD8C-F5DD2567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777" y="54111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1" name="AutoShape 72">
            <a:extLst>
              <a:ext uri="{FF2B5EF4-FFF2-40B4-BE49-F238E27FC236}">
                <a16:creationId xmlns:a16="http://schemas.microsoft.com/office/drawing/2014/main" id="{4529FCEF-9E32-364E-BCF4-0A2F468A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377" y="49539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2" name="AutoShape 73">
            <a:extLst>
              <a:ext uri="{FF2B5EF4-FFF2-40B4-BE49-F238E27FC236}">
                <a16:creationId xmlns:a16="http://schemas.microsoft.com/office/drawing/2014/main" id="{339CB388-9388-5248-99A6-D71FAAE8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177" y="4420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3" name="AutoShape 74">
            <a:extLst>
              <a:ext uri="{FF2B5EF4-FFF2-40B4-BE49-F238E27FC236}">
                <a16:creationId xmlns:a16="http://schemas.microsoft.com/office/drawing/2014/main" id="{37DD84A6-067C-7749-8C0E-4F1AE38C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777" y="4801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4" name="AutoShape 75">
            <a:extLst>
              <a:ext uri="{FF2B5EF4-FFF2-40B4-BE49-F238E27FC236}">
                <a16:creationId xmlns:a16="http://schemas.microsoft.com/office/drawing/2014/main" id="{3FFF5C26-A3E8-4345-8DFA-8191C29B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977" y="5182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5" name="AutoShape 76">
            <a:extLst>
              <a:ext uri="{FF2B5EF4-FFF2-40B4-BE49-F238E27FC236}">
                <a16:creationId xmlns:a16="http://schemas.microsoft.com/office/drawing/2014/main" id="{4C466434-AA2D-DF43-8617-564CF929E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77" y="53349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570BD-4673-8648-8E13-60899F92920C}"/>
              </a:ext>
            </a:extLst>
          </p:cNvPr>
          <p:cNvSpPr txBox="1"/>
          <p:nvPr/>
        </p:nvSpPr>
        <p:spPr>
          <a:xfrm>
            <a:off x="1127291" y="5859963"/>
            <a:ext cx="17556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1 / (1 + e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7B1DA9-56B9-CB40-855F-B431CA980247}"/>
              </a:ext>
            </a:extLst>
          </p:cNvPr>
          <p:cNvSpPr txBox="1"/>
          <p:nvPr/>
        </p:nvSpPr>
        <p:spPr>
          <a:xfrm>
            <a:off x="9347654" y="2528887"/>
            <a:ext cx="2460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But how are the </a:t>
            </a:r>
          </a:p>
          <a:p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weights learned …</a:t>
            </a:r>
          </a:p>
          <a:p>
            <a:endParaRPr lang="en-US" dirty="0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25368150-3226-7545-8B7F-DB1F9C028C23}"/>
              </a:ext>
            </a:extLst>
          </p:cNvPr>
          <p:cNvSpPr/>
          <p:nvPr/>
        </p:nvSpPr>
        <p:spPr>
          <a:xfrm>
            <a:off x="7312477" y="2940050"/>
            <a:ext cx="1928814" cy="17771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BCB510-6781-C241-BCF3-229A2E563137}"/>
              </a:ext>
            </a:extLst>
          </p:cNvPr>
          <p:cNvSpPr txBox="1"/>
          <p:nvPr/>
        </p:nvSpPr>
        <p:spPr>
          <a:xfrm>
            <a:off x="1194872" y="3855610"/>
            <a:ext cx="196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sp>
        <p:nvSpPr>
          <p:cNvPr id="80" name="Left Arrow 79">
            <a:extLst>
              <a:ext uri="{FF2B5EF4-FFF2-40B4-BE49-F238E27FC236}">
                <a16:creationId xmlns:a16="http://schemas.microsoft.com/office/drawing/2014/main" id="{1370DDC4-DFB5-DB4A-B32F-3CCF2E7535BA}"/>
              </a:ext>
            </a:extLst>
          </p:cNvPr>
          <p:cNvSpPr/>
          <p:nvPr/>
        </p:nvSpPr>
        <p:spPr>
          <a:xfrm rot="9989303">
            <a:off x="3201135" y="3797569"/>
            <a:ext cx="1079616" cy="2058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0609EAC9-DFB7-F146-B518-F68C0C4E7FB4}"/>
              </a:ext>
            </a:extLst>
          </p:cNvPr>
          <p:cNvSpPr/>
          <p:nvPr/>
        </p:nvSpPr>
        <p:spPr>
          <a:xfrm rot="19966735">
            <a:off x="7373113" y="3668473"/>
            <a:ext cx="2053605" cy="15152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3" grpId="0"/>
      <p:bldP spid="77" grpId="0"/>
      <p:bldP spid="78" grpId="0" animBg="1"/>
      <p:bldP spid="79" grpId="0"/>
      <p:bldP spid="80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Multi-layer Feed-forward ANNs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098877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Over the 15 years </a:t>
            </a:r>
            <a:r>
              <a:rPr lang="en-US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(1969-1984)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research continued ...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hidden layer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nodes allowed combinations of linear functions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non-linear activation functions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displayed properties closer to real neurons: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output varies continuously but not linearly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differentiable ....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Sigmoid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 ANN classifier was possible</a:t>
            </a: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But how are the weights learned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4799878"/>
            <a:ext cx="3082036" cy="4000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6ABEE-CB0D-0640-8A7B-9F40632E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7D94-CE04-764A-A2B6-5C79B898FFD3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C7BA3-4F75-0C40-84CB-6E656413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CA47D-5CA0-6940-8A91-0F6667F9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4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1986: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solution to multi-layer ANN weight update rediscovered 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Conceptually simple -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global error is backward propagated to network nodes, weights are modified proportional to their contribution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important ANN learning algorithm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Become known as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back-propagation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because the error is sent back through the network to correct all weights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55273-09B2-7B40-915B-8B364523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4926-C6FD-244C-8C5C-AD0182FB33BE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0681-C9D9-8447-B6DC-AB2E4890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2EC9-210C-EC4B-B72B-CFF75991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925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696200" cy="685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ＭＳ Ｐゴシック" charset="-128"/>
              </a:rPr>
              <a:t>Vector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Representation &amp; Discriminate Functions</a:t>
            </a:r>
          </a:p>
        </p:txBody>
      </p:sp>
      <p:sp>
        <p:nvSpPr>
          <p:cNvPr id="28675" name="Line 4"/>
          <p:cNvSpPr>
            <a:spLocks noChangeShapeType="1"/>
          </p:cNvSpPr>
          <p:nvPr/>
        </p:nvSpPr>
        <p:spPr bwMode="auto">
          <a:xfrm>
            <a:off x="3657600" y="2846388"/>
            <a:ext cx="0" cy="3148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>
            <a:off x="3227388" y="5334000"/>
            <a:ext cx="56626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2798763" y="2828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7599363" y="5495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89163" y="3408363"/>
            <a:ext cx="103714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6337300" y="5489575"/>
            <a:ext cx="67967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Age</a:t>
            </a:r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3027363" y="3073401"/>
            <a:ext cx="31098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682" name="Rectangle 11"/>
          <p:cNvSpPr>
            <a:spLocks noChangeArrowheads="1"/>
          </p:cNvSpPr>
          <p:nvPr/>
        </p:nvSpPr>
        <p:spPr bwMode="auto">
          <a:xfrm>
            <a:off x="7843838" y="5710238"/>
            <a:ext cx="304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683" name="Rectangle 12"/>
          <p:cNvSpPr>
            <a:spLocks noChangeArrowheads="1"/>
          </p:cNvSpPr>
          <p:nvPr/>
        </p:nvSpPr>
        <p:spPr bwMode="auto">
          <a:xfrm>
            <a:off x="6618289" y="3970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4" name="Rectangle 13"/>
          <p:cNvSpPr>
            <a:spLocks noChangeArrowheads="1"/>
          </p:cNvSpPr>
          <p:nvPr/>
        </p:nvSpPr>
        <p:spPr bwMode="auto">
          <a:xfrm>
            <a:off x="7223125" y="36417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4475164" y="37893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6389689" y="4351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6394450" y="43561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4475164" y="31797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9" name="Rectangle 18"/>
          <p:cNvSpPr>
            <a:spLocks noChangeArrowheads="1"/>
          </p:cNvSpPr>
          <p:nvPr/>
        </p:nvSpPr>
        <p:spPr bwMode="auto">
          <a:xfrm>
            <a:off x="6565901" y="47704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0" name="Rectangle 19"/>
          <p:cNvSpPr>
            <a:spLocks noChangeArrowheads="1"/>
          </p:cNvSpPr>
          <p:nvPr/>
        </p:nvSpPr>
        <p:spPr bwMode="auto">
          <a:xfrm>
            <a:off x="6999289" y="4198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1" name="Rectangle 20"/>
          <p:cNvSpPr>
            <a:spLocks noChangeArrowheads="1"/>
          </p:cNvSpPr>
          <p:nvPr/>
        </p:nvSpPr>
        <p:spPr bwMode="auto">
          <a:xfrm>
            <a:off x="6923089" y="4579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2" name="Rectangle 21"/>
          <p:cNvSpPr>
            <a:spLocks noChangeArrowheads="1"/>
          </p:cNvSpPr>
          <p:nvPr/>
        </p:nvSpPr>
        <p:spPr bwMode="auto">
          <a:xfrm>
            <a:off x="4779964" y="3255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3" name="Rectangle 22"/>
          <p:cNvSpPr>
            <a:spLocks noChangeArrowheads="1"/>
          </p:cNvSpPr>
          <p:nvPr/>
        </p:nvSpPr>
        <p:spPr bwMode="auto">
          <a:xfrm>
            <a:off x="4856163" y="3652838"/>
            <a:ext cx="32861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4" name="Rectangle 23"/>
          <p:cNvSpPr>
            <a:spLocks noChangeArrowheads="1"/>
          </p:cNvSpPr>
          <p:nvPr/>
        </p:nvSpPr>
        <p:spPr bwMode="auto">
          <a:xfrm>
            <a:off x="4170364" y="3636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 flipV="1">
            <a:off x="3303588" y="2795588"/>
            <a:ext cx="4214812" cy="3249612"/>
          </a:xfrm>
          <a:prstGeom prst="line">
            <a:avLst/>
          </a:prstGeom>
          <a:noFill/>
          <a:ln w="254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5"/>
          <p:cNvSpPr>
            <a:spLocks noChangeArrowheads="1"/>
          </p:cNvSpPr>
          <p:nvPr/>
        </p:nvSpPr>
        <p:spPr bwMode="auto">
          <a:xfrm>
            <a:off x="4475164" y="3484563"/>
            <a:ext cx="40556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/>
              <a:t>A</a:t>
            </a:r>
          </a:p>
        </p:txBody>
      </p:sp>
      <p:sp>
        <p:nvSpPr>
          <p:cNvPr id="28697" name="Rectangle 26"/>
          <p:cNvSpPr>
            <a:spLocks noChangeArrowheads="1"/>
          </p:cNvSpPr>
          <p:nvPr/>
        </p:nvSpPr>
        <p:spPr bwMode="auto">
          <a:xfrm>
            <a:off x="6694489" y="4275138"/>
            <a:ext cx="37029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28698" name="Rectangle 27"/>
          <p:cNvSpPr>
            <a:spLocks noChangeArrowheads="1"/>
          </p:cNvSpPr>
          <p:nvPr/>
        </p:nvSpPr>
        <p:spPr bwMode="auto">
          <a:xfrm>
            <a:off x="4754271" y="2660650"/>
            <a:ext cx="2686634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Linear Discriminate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Function</a:t>
            </a:r>
          </a:p>
        </p:txBody>
      </p:sp>
      <p:sp>
        <p:nvSpPr>
          <p:cNvPr id="28699" name="Arc 28"/>
          <p:cNvSpPr>
            <a:spLocks/>
          </p:cNvSpPr>
          <p:nvPr/>
        </p:nvSpPr>
        <p:spPr bwMode="auto">
          <a:xfrm>
            <a:off x="7083425" y="3328988"/>
            <a:ext cx="801688" cy="214312"/>
          </a:xfrm>
          <a:custGeom>
            <a:avLst/>
            <a:gdLst>
              <a:gd name="T0" fmla="*/ 981240243 w 21600"/>
              <a:gd name="T1" fmla="*/ 21363756 h 21465"/>
              <a:gd name="T2" fmla="*/ 0 w 21600"/>
              <a:gd name="T3" fmla="*/ 0 h 21465"/>
              <a:gd name="T4" fmla="*/ 1104354875 w 21600"/>
              <a:gd name="T5" fmla="*/ 0 h 21465"/>
              <a:gd name="T6" fmla="*/ 0 60000 65536"/>
              <a:gd name="T7" fmla="*/ 0 60000 65536"/>
              <a:gd name="T8" fmla="*/ 0 60000 65536"/>
              <a:gd name="T9" fmla="*/ 0 w 21600"/>
              <a:gd name="T10" fmla="*/ 0 h 21465"/>
              <a:gd name="T11" fmla="*/ 21600 w 21600"/>
              <a:gd name="T12" fmla="*/ 21465 h 214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465" fill="none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</a:path>
              <a:path w="21600" h="21465" stroke="0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  <a:lnTo>
                  <a:pt x="21600" y="0"/>
                </a:lnTo>
                <a:lnTo>
                  <a:pt x="19191" y="2146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Text Box 29"/>
          <p:cNvSpPr txBox="1">
            <a:spLocks noChangeArrowheads="1"/>
          </p:cNvSpPr>
          <p:nvPr/>
        </p:nvSpPr>
        <p:spPr bwMode="auto">
          <a:xfrm>
            <a:off x="7885113" y="2973445"/>
            <a:ext cx="293270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f(X)=f(x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charset="0"/>
              </a:rPr>
              <a:t>   w</a:t>
            </a:r>
            <a:r>
              <a:rPr lang="en-US" altLang="en-US" sz="2400" i="1" baseline="-25000" dirty="0">
                <a:latin typeface="Times New Roman" charset="0"/>
              </a:rPr>
              <a:t>0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=0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   or</a:t>
            </a:r>
            <a:r>
              <a:rPr lang="en-US" altLang="en-US" sz="2400" i="1" dirty="0">
                <a:latin typeface="Times New Roman" charset="0"/>
              </a:rPr>
              <a:t> WX = 0</a:t>
            </a:r>
            <a:endParaRPr lang="en-US" altLang="en-US" sz="2400" i="1" dirty="0">
              <a:solidFill>
                <a:schemeClr val="tx2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&gt;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&lt;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D0392-A0F6-D84E-9EF9-B4D2AD7C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588F-CD42-254D-93B3-3C35C1B21CEA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553D6-C889-E34B-AC75-F657E02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DFC17-F511-B04B-AD3C-559A79BA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55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13260"/>
            <a:ext cx="7772400" cy="48704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Like the Perceptron - calculation of error is based on difference between target and actual output: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However in BP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it is the rate of change of the error with respect to each weight - the important feedback through the network                  </a:t>
            </a:r>
            <a:r>
              <a:rPr lang="en-US" alt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generalized delta rule 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Relies on a  continuous non-linear activation function (sigmoid) for communication between layers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66" y="1713260"/>
            <a:ext cx="3121152" cy="1008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95" y="3864568"/>
            <a:ext cx="3181723" cy="1136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4B80-3138-5B4D-A56E-485ECDA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EFEE-075F-804D-B070-2CB2752CAF4F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DB39-D12D-5D48-80F5-6E033300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F9F4-16C3-5245-98AE-08CF4947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8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BP as Gradient Descent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3C13-A178-E145-A845-4C8102B8F88C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55" y="1376363"/>
            <a:ext cx="5913322" cy="480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7" y="3032614"/>
            <a:ext cx="3181723" cy="1136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DDB1F-26D2-9D4A-AA9F-BF29A7C46B27}"/>
              </a:ext>
            </a:extLst>
          </p:cNvPr>
          <p:cNvSpPr txBox="1"/>
          <p:nvPr/>
        </p:nvSpPr>
        <p:spPr>
          <a:xfrm>
            <a:off x="1146875" y="506794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[Also see handout]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63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  <a:ea typeface="+mn-ea"/>
              </a:rPr>
              <a:t>Objective:   </a:t>
            </a:r>
            <a:r>
              <a:rPr lang="en-US" dirty="0">
                <a:ea typeface="+mn-ea"/>
              </a:rPr>
              <a:t>compute                   for all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u="sng" dirty="0">
                <a:solidFill>
                  <a:schemeClr val="accent1"/>
                </a:solidFill>
              </a:rPr>
              <a:t>Definitions: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weight from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to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totaled weighted input of node =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output of node    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error for 1 pattern over all output nodes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96" y="1629224"/>
            <a:ext cx="874779" cy="1155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1912527"/>
            <a:ext cx="914400" cy="54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40" y="2882811"/>
            <a:ext cx="727537" cy="43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48" y="3466016"/>
            <a:ext cx="495129" cy="434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348" y="4337343"/>
            <a:ext cx="491159" cy="491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462" y="5454506"/>
            <a:ext cx="418929" cy="389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385" y="4372431"/>
            <a:ext cx="4553179" cy="49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097" y="3027344"/>
            <a:ext cx="1470681" cy="11307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32D0C8E-C2D3-0947-8F43-6934D8AF7300}"/>
              </a:ext>
            </a:extLst>
          </p:cNvPr>
          <p:cNvGrpSpPr/>
          <p:nvPr/>
        </p:nvGrpSpPr>
        <p:grpSpPr>
          <a:xfrm>
            <a:off x="9608742" y="1382401"/>
            <a:ext cx="1745058" cy="2518116"/>
            <a:chOff x="9413002" y="1761074"/>
            <a:chExt cx="982662" cy="1290637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E55EC252-08E9-904E-80B4-38E629D90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1627" y="1761074"/>
              <a:ext cx="217487" cy="1873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41C8B3FF-A741-5143-B32B-7834B6DEA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4C32FD73-25A5-6840-8464-1F2316BBE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41A0DEB5-5F4C-A449-B4EE-8AE83A80F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C3752510-6264-5342-95BE-5563E4E9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cxnSp>
          <p:nvCxnSpPr>
            <p:cNvPr id="18" name="AutoShape 24">
              <a:extLst>
                <a:ext uri="{FF2B5EF4-FFF2-40B4-BE49-F238E27FC236}">
                  <a16:creationId xmlns:a16="http://schemas.microsoft.com/office/drawing/2014/main" id="{38B77E96-C925-8444-BAF4-057DC10C17F9}"/>
                </a:ext>
              </a:extLst>
            </p:cNvPr>
            <p:cNvCxnSpPr>
              <a:cxnSpLocks noChangeShapeType="1"/>
              <a:stCxn id="16" idx="0"/>
              <a:endCxn id="15" idx="4"/>
            </p:cNvCxnSpPr>
            <p:nvPr/>
          </p:nvCxnSpPr>
          <p:spPr bwMode="auto">
            <a:xfrm flipV="1">
              <a:off x="9522538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25">
              <a:extLst>
                <a:ext uri="{FF2B5EF4-FFF2-40B4-BE49-F238E27FC236}">
                  <a16:creationId xmlns:a16="http://schemas.microsoft.com/office/drawing/2014/main" id="{0D62BE96-1A5D-C748-B8BF-C5778057F5FE}"/>
                </a:ext>
              </a:extLst>
            </p:cNvPr>
            <p:cNvCxnSpPr>
              <a:cxnSpLocks noChangeShapeType="1"/>
              <a:stCxn id="13" idx="0"/>
              <a:endCxn id="17" idx="4"/>
            </p:cNvCxnSpPr>
            <p:nvPr/>
          </p:nvCxnSpPr>
          <p:spPr bwMode="auto">
            <a:xfrm flipV="1">
              <a:off x="10287713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6">
              <a:extLst>
                <a:ext uri="{FF2B5EF4-FFF2-40B4-BE49-F238E27FC236}">
                  <a16:creationId xmlns:a16="http://schemas.microsoft.com/office/drawing/2014/main" id="{608AA29A-A467-4940-9470-F4569206A9FC}"/>
                </a:ext>
              </a:extLst>
            </p:cNvPr>
            <p:cNvCxnSpPr>
              <a:cxnSpLocks noChangeShapeType="1"/>
              <a:stCxn id="15" idx="0"/>
              <a:endCxn id="12" idx="4"/>
            </p:cNvCxnSpPr>
            <p:nvPr/>
          </p:nvCxnSpPr>
          <p:spPr bwMode="auto">
            <a:xfrm flipV="1">
              <a:off x="9522539" y="1948399"/>
              <a:ext cx="428625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7">
              <a:extLst>
                <a:ext uri="{FF2B5EF4-FFF2-40B4-BE49-F238E27FC236}">
                  <a16:creationId xmlns:a16="http://schemas.microsoft.com/office/drawing/2014/main" id="{6A02B8E8-A707-FC4A-ABFE-614870D7CF63}"/>
                </a:ext>
              </a:extLst>
            </p:cNvPr>
            <p:cNvCxnSpPr>
              <a:cxnSpLocks noChangeShapeType="1"/>
              <a:stCxn id="12" idx="4"/>
              <a:endCxn id="17" idx="0"/>
            </p:cNvCxnSpPr>
            <p:nvPr/>
          </p:nvCxnSpPr>
          <p:spPr bwMode="auto">
            <a:xfrm>
              <a:off x="9951163" y="1948399"/>
              <a:ext cx="336550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8">
              <a:extLst>
                <a:ext uri="{FF2B5EF4-FFF2-40B4-BE49-F238E27FC236}">
                  <a16:creationId xmlns:a16="http://schemas.microsoft.com/office/drawing/2014/main" id="{0D77095B-0237-CD47-A5F3-0EBB34A6D517}"/>
                </a:ext>
              </a:extLst>
            </p:cNvPr>
            <p:cNvCxnSpPr>
              <a:cxnSpLocks noChangeShapeType="1"/>
              <a:stCxn id="17" idx="3"/>
              <a:endCxn id="16" idx="7"/>
            </p:cNvCxnSpPr>
            <p:nvPr/>
          </p:nvCxnSpPr>
          <p:spPr bwMode="auto">
            <a:xfrm flipH="1"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9">
              <a:extLst>
                <a:ext uri="{FF2B5EF4-FFF2-40B4-BE49-F238E27FC236}">
                  <a16:creationId xmlns:a16="http://schemas.microsoft.com/office/drawing/2014/main" id="{A1E38490-E4CD-1240-BEA2-5D8844686348}"/>
                </a:ext>
              </a:extLst>
            </p:cNvPr>
            <p:cNvCxnSpPr>
              <a:cxnSpLocks noChangeShapeType="1"/>
              <a:stCxn id="15" idx="5"/>
              <a:endCxn id="13" idx="1"/>
            </p:cNvCxnSpPr>
            <p:nvPr/>
          </p:nvCxnSpPr>
          <p:spPr bwMode="auto">
            <a:xfrm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056A83-4A05-7348-A7A6-083D386EFC8C}"/>
              </a:ext>
            </a:extLst>
          </p:cNvPr>
          <p:cNvCxnSpPr>
            <a:cxnSpLocks/>
          </p:cNvCxnSpPr>
          <p:nvPr/>
        </p:nvCxnSpPr>
        <p:spPr>
          <a:xfrm flipV="1">
            <a:off x="6549903" y="2141507"/>
            <a:ext cx="3251951" cy="7711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8995EEB7-922C-C443-B577-85E3214B209C}"/>
              </a:ext>
            </a:extLst>
          </p:cNvPr>
          <p:cNvSpPr/>
          <p:nvPr/>
        </p:nvSpPr>
        <p:spPr>
          <a:xfrm rot="7119601">
            <a:off x="7939391" y="1316666"/>
            <a:ext cx="3256576" cy="1596496"/>
          </a:xfrm>
          <a:prstGeom prst="arc">
            <a:avLst>
              <a:gd name="adj1" fmla="val 13581764"/>
              <a:gd name="adj2" fmla="val 0"/>
            </a:avLst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94A233-C6F5-8945-9E4D-93540797FDF7}"/>
              </a:ext>
            </a:extLst>
          </p:cNvPr>
          <p:cNvSpPr txBox="1"/>
          <p:nvPr/>
        </p:nvSpPr>
        <p:spPr>
          <a:xfrm>
            <a:off x="9299701" y="243230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D6C41-F06A-1B41-AE0D-533F65836B1C}"/>
              </a:ext>
            </a:extLst>
          </p:cNvPr>
          <p:cNvSpPr txBox="1"/>
          <p:nvPr/>
        </p:nvSpPr>
        <p:spPr>
          <a:xfrm>
            <a:off x="10099104" y="128621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E4956E81-1863-2244-8C25-2AA453B818B8}"/>
              </a:ext>
            </a:extLst>
          </p:cNvPr>
          <p:cNvSpPr/>
          <p:nvPr/>
        </p:nvSpPr>
        <p:spPr>
          <a:xfrm rot="6776380">
            <a:off x="8131332" y="1981011"/>
            <a:ext cx="4062661" cy="1470199"/>
          </a:xfrm>
          <a:prstGeom prst="arc">
            <a:avLst>
              <a:gd name="adj1" fmla="val 10318541"/>
              <a:gd name="adj2" fmla="val 0"/>
            </a:avLst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AutoShape 27">
            <a:extLst>
              <a:ext uri="{FF2B5EF4-FFF2-40B4-BE49-F238E27FC236}">
                <a16:creationId xmlns:a16="http://schemas.microsoft.com/office/drawing/2014/main" id="{9E448EDF-8319-1548-8132-1CEE9718BCCC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>
            <a:off x="10563027" y="1054671"/>
            <a:ext cx="0" cy="32773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60643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152" y="2429130"/>
            <a:ext cx="10723536" cy="4351338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Objective: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                    for all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Four step process: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output of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EIj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total input to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EWij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weight         coming into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EAi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output of node </a:t>
            </a:r>
            <a:r>
              <a:rPr lang="en-US" altLang="en-US" sz="24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i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previous layer is changed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26" y="2134040"/>
            <a:ext cx="846183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87" y="2378515"/>
            <a:ext cx="9144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929" y="4484248"/>
            <a:ext cx="458593" cy="2738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CCC61C-A79C-314E-BE24-675424A82824}"/>
              </a:ext>
            </a:extLst>
          </p:cNvPr>
          <p:cNvGrpSpPr/>
          <p:nvPr/>
        </p:nvGrpSpPr>
        <p:grpSpPr>
          <a:xfrm>
            <a:off x="9608742" y="1382401"/>
            <a:ext cx="1745058" cy="2518116"/>
            <a:chOff x="9413002" y="1761074"/>
            <a:chExt cx="982662" cy="1290637"/>
          </a:xfrm>
        </p:grpSpPr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4687875E-86B2-064B-BA76-CBF306627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1627" y="1761074"/>
              <a:ext cx="217487" cy="1873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F992D1BD-F9C3-4145-BE28-B1347756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20BE67E7-C890-5C4C-ACD5-9B196EBD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1" name="Oval 22">
              <a:extLst>
                <a:ext uri="{FF2B5EF4-FFF2-40B4-BE49-F238E27FC236}">
                  <a16:creationId xmlns:a16="http://schemas.microsoft.com/office/drawing/2014/main" id="{09BF2961-EEAA-A745-BAED-AE28FE396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0AF8A20-DB7C-2843-B38F-3167F232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cxnSp>
          <p:nvCxnSpPr>
            <p:cNvPr id="13" name="AutoShape 24">
              <a:extLst>
                <a:ext uri="{FF2B5EF4-FFF2-40B4-BE49-F238E27FC236}">
                  <a16:creationId xmlns:a16="http://schemas.microsoft.com/office/drawing/2014/main" id="{4455AD4F-FC32-2F4B-A92D-DBE245F5FBFC}"/>
                </a:ext>
              </a:extLst>
            </p:cNvPr>
            <p:cNvCxnSpPr>
              <a:cxnSpLocks noChangeShapeType="1"/>
              <a:stCxn id="11" idx="0"/>
              <a:endCxn id="10" idx="4"/>
            </p:cNvCxnSpPr>
            <p:nvPr/>
          </p:nvCxnSpPr>
          <p:spPr bwMode="auto">
            <a:xfrm flipV="1">
              <a:off x="9522538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25">
              <a:extLst>
                <a:ext uri="{FF2B5EF4-FFF2-40B4-BE49-F238E27FC236}">
                  <a16:creationId xmlns:a16="http://schemas.microsoft.com/office/drawing/2014/main" id="{E507B50A-B13D-844A-BB28-C8DE2CC2A4D7}"/>
                </a:ext>
              </a:extLst>
            </p:cNvPr>
            <p:cNvCxnSpPr>
              <a:cxnSpLocks noChangeShapeType="1"/>
              <a:stCxn id="9" idx="0"/>
              <a:endCxn id="12" idx="4"/>
            </p:cNvCxnSpPr>
            <p:nvPr/>
          </p:nvCxnSpPr>
          <p:spPr bwMode="auto">
            <a:xfrm flipV="1">
              <a:off x="10287713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26">
              <a:extLst>
                <a:ext uri="{FF2B5EF4-FFF2-40B4-BE49-F238E27FC236}">
                  <a16:creationId xmlns:a16="http://schemas.microsoft.com/office/drawing/2014/main" id="{DF951B13-FCF0-4C43-A4DB-4A12B5C56540}"/>
                </a:ext>
              </a:extLst>
            </p:cNvPr>
            <p:cNvCxnSpPr>
              <a:cxnSpLocks noChangeShapeType="1"/>
              <a:stCxn id="10" idx="0"/>
              <a:endCxn id="8" idx="4"/>
            </p:cNvCxnSpPr>
            <p:nvPr/>
          </p:nvCxnSpPr>
          <p:spPr bwMode="auto">
            <a:xfrm flipV="1">
              <a:off x="9522539" y="1948399"/>
              <a:ext cx="428625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27">
              <a:extLst>
                <a:ext uri="{FF2B5EF4-FFF2-40B4-BE49-F238E27FC236}">
                  <a16:creationId xmlns:a16="http://schemas.microsoft.com/office/drawing/2014/main" id="{C53FEEF1-37D5-DD47-B7D5-D3B0C457F687}"/>
                </a:ext>
              </a:extLst>
            </p:cNvPr>
            <p:cNvCxnSpPr>
              <a:cxnSpLocks noChangeShapeType="1"/>
              <a:stCxn id="8" idx="4"/>
              <a:endCxn id="12" idx="0"/>
            </p:cNvCxnSpPr>
            <p:nvPr/>
          </p:nvCxnSpPr>
          <p:spPr bwMode="auto">
            <a:xfrm>
              <a:off x="9951163" y="1948399"/>
              <a:ext cx="336550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28">
              <a:extLst>
                <a:ext uri="{FF2B5EF4-FFF2-40B4-BE49-F238E27FC236}">
                  <a16:creationId xmlns:a16="http://schemas.microsoft.com/office/drawing/2014/main" id="{2B35CA30-7DEF-A748-BBD1-EABC47EB4063}"/>
                </a:ext>
              </a:extLst>
            </p:cNvPr>
            <p:cNvCxnSpPr>
              <a:cxnSpLocks noChangeShapeType="1"/>
              <a:stCxn id="12" idx="3"/>
              <a:endCxn id="11" idx="7"/>
            </p:cNvCxnSpPr>
            <p:nvPr/>
          </p:nvCxnSpPr>
          <p:spPr bwMode="auto">
            <a:xfrm flipH="1"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29">
              <a:extLst>
                <a:ext uri="{FF2B5EF4-FFF2-40B4-BE49-F238E27FC236}">
                  <a16:creationId xmlns:a16="http://schemas.microsoft.com/office/drawing/2014/main" id="{645A7097-9241-1946-9EB9-38D620962234}"/>
                </a:ext>
              </a:extLst>
            </p:cNvPr>
            <p:cNvCxnSpPr>
              <a:cxnSpLocks noChangeShapeType="1"/>
              <a:stCxn id="10" idx="5"/>
              <a:endCxn id="9" idx="1"/>
            </p:cNvCxnSpPr>
            <p:nvPr/>
          </p:nvCxnSpPr>
          <p:spPr bwMode="auto">
            <a:xfrm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6FA75A-85D3-2248-9B7E-BB1E77C01FF1}"/>
              </a:ext>
            </a:extLst>
          </p:cNvPr>
          <p:cNvSpPr txBox="1"/>
          <p:nvPr/>
        </p:nvSpPr>
        <p:spPr>
          <a:xfrm>
            <a:off x="9299701" y="243230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31DFF4-09D1-354F-A099-2F756DD16259}"/>
              </a:ext>
            </a:extLst>
          </p:cNvPr>
          <p:cNvSpPr txBox="1"/>
          <p:nvPr/>
        </p:nvSpPr>
        <p:spPr>
          <a:xfrm>
            <a:off x="10099104" y="128621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cxnSp>
        <p:nvCxnSpPr>
          <p:cNvPr id="21" name="AutoShape 27">
            <a:extLst>
              <a:ext uri="{FF2B5EF4-FFF2-40B4-BE49-F238E27FC236}">
                <a16:creationId xmlns:a16="http://schemas.microsoft.com/office/drawing/2014/main" id="{B4DA66C8-299A-9240-93F4-B0E84DDD25C1}"/>
              </a:ext>
            </a:extLst>
          </p:cNvPr>
          <p:cNvCxnSpPr>
            <a:cxnSpLocks noChangeShapeType="1"/>
            <a:endCxn id="8" idx="0"/>
          </p:cNvCxnSpPr>
          <p:nvPr/>
        </p:nvCxnSpPr>
        <p:spPr bwMode="auto">
          <a:xfrm>
            <a:off x="10563027" y="1054671"/>
            <a:ext cx="0" cy="32773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F91067-A289-394C-B323-87D5B41FFD19}"/>
              </a:ext>
            </a:extLst>
          </p:cNvPr>
          <p:cNvSpPr txBox="1"/>
          <p:nvPr/>
        </p:nvSpPr>
        <p:spPr>
          <a:xfrm>
            <a:off x="10566409" y="803583"/>
            <a:ext cx="65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EAj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F8C4D-709E-FD4C-A135-0675579E4E99}"/>
              </a:ext>
            </a:extLst>
          </p:cNvPr>
          <p:cNvSpPr txBox="1"/>
          <p:nvPr/>
        </p:nvSpPr>
        <p:spPr>
          <a:xfrm>
            <a:off x="10274241" y="178530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EIj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E07E-280E-424C-B1B9-F09ACEA8DCD1}"/>
              </a:ext>
            </a:extLst>
          </p:cNvPr>
          <p:cNvSpPr txBox="1"/>
          <p:nvPr/>
        </p:nvSpPr>
        <p:spPr>
          <a:xfrm>
            <a:off x="9168495" y="1800194"/>
            <a:ext cx="846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EWij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07CCE-188E-2841-ACCF-9D69E710F473}"/>
              </a:ext>
            </a:extLst>
          </p:cNvPr>
          <p:cNvSpPr txBox="1"/>
          <p:nvPr/>
        </p:nvSpPr>
        <p:spPr>
          <a:xfrm>
            <a:off x="8669114" y="2396457"/>
            <a:ext cx="64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EAi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37941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905000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output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hidden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97" y="1690688"/>
            <a:ext cx="6310503" cy="115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12" y="3397863"/>
            <a:ext cx="5170488" cy="561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74" y="4510285"/>
            <a:ext cx="5541963" cy="12928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4B7F4-E097-FC40-90E5-4C21CFCF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CFB1-F8B6-CD49-8CB4-68A5C6A513D7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709B8-90E9-D140-968E-EF5CB62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660F6-1145-3340-8230-D90B8422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42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1325" y="1932602"/>
            <a:ext cx="7824216" cy="4108704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On-Line algorithm: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			where 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39" y="3590177"/>
            <a:ext cx="3404707" cy="367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33" y="2664531"/>
            <a:ext cx="2799744" cy="11240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32009" y="4235039"/>
            <a:ext cx="2354792" cy="958346"/>
          </a:xfrm>
        </p:spPr>
      </p:pic>
    </p:spTree>
    <p:extLst>
      <p:ext uri="{BB962C8B-B14F-4D97-AF65-F5344CB8AC3E}">
        <p14:creationId xmlns:p14="http://schemas.microsoft.com/office/powerpoint/2010/main" val="15941968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Visualizing the </a:t>
            </a:r>
            <a:r>
              <a:rPr lang="en-US" altLang="en-US" sz="3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bp</a:t>
            </a: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learning process: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algorithm performs a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gradient descent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weights space toward a minimum level of error using a fixed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step size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learning rate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gradient is given by :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rate at which error changes as weights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68" y="2922460"/>
            <a:ext cx="355600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4" y="3417760"/>
            <a:ext cx="681610" cy="900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8C2F-FAB5-B046-8B3E-1BFD3FDF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0FA4-8A47-934A-9A46-5906482EAE53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4CA5-D6F4-664B-BC45-A3E9E09C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A11A-2AA3-D943-8D60-C0FEDA6E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0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1C7D-61BC-6B48-8267-437278276904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3" y="365125"/>
            <a:ext cx="10119395" cy="5830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753" y="3280432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50549" y="513102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  w2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581400" y="539263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w1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3052" y="4001294"/>
            <a:ext cx="17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surface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1456" y="1665015"/>
            <a:ext cx="188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 Space</a:t>
            </a:r>
          </a:p>
        </p:txBody>
      </p:sp>
    </p:spTree>
    <p:extLst>
      <p:ext uri="{BB962C8B-B14F-4D97-AF65-F5344CB8AC3E}">
        <p14:creationId xmlns:p14="http://schemas.microsoft.com/office/powerpoint/2010/main" val="147734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5963" y="1300163"/>
            <a:ext cx="7798735" cy="5146873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Momentum Descent:</a:t>
            </a: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 dirty="0"/>
              <a:t>Minimization can be speed-up if an additional term is added to the update equation: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where: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 dirty="0"/>
              <a:t>Thus: 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Augments the effective learning rate      to vary the  amount a weight is updated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Analogous to momentum of a ball - maintains direction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Rolls through small local minima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Increases weight update when on stable gradient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</p:txBody>
      </p:sp>
      <p:graphicFrame>
        <p:nvGraphicFramePr>
          <p:cNvPr id="100358" name="Object 3">
            <a:hlinkClick r:id="" action="ppaction://ole?verb=0"/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70978201"/>
              </p:ext>
            </p:extLst>
          </p:nvPr>
        </p:nvGraphicFramePr>
        <p:xfrm>
          <a:off x="3797617" y="3580563"/>
          <a:ext cx="37814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8" name="Equation" r:id="rId4" imgW="1752600" imgH="241300" progId="Equation.3">
                  <p:embed/>
                </p:oleObj>
              </mc:Choice>
              <mc:Fallback>
                <p:oleObj name="Equation" r:id="rId4" imgW="17526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617" y="3580563"/>
                        <a:ext cx="3781425" cy="520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017" y="2467074"/>
            <a:ext cx="4114292" cy="492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1880" y="3014627"/>
            <a:ext cx="1503045" cy="255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145" y="4721976"/>
            <a:ext cx="173144" cy="24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3008314" y="5562600"/>
            <a:ext cx="73669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Two neurons are needed!  Their combined results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can produce good classification.</a:t>
            </a:r>
          </a:p>
        </p:txBody>
      </p:sp>
      <p:sp>
        <p:nvSpPr>
          <p:cNvPr id="67598" name="Line 18"/>
          <p:cNvSpPr>
            <a:spLocks noChangeShapeType="1"/>
          </p:cNvSpPr>
          <p:nvPr/>
        </p:nvSpPr>
        <p:spPr bwMode="auto">
          <a:xfrm>
            <a:off x="6808789" y="1893889"/>
            <a:ext cx="2401887" cy="21923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9" name="Oval 19"/>
          <p:cNvSpPr>
            <a:spLocks noChangeArrowheads="1"/>
          </p:cNvSpPr>
          <p:nvPr/>
        </p:nvSpPr>
        <p:spPr bwMode="auto">
          <a:xfrm>
            <a:off x="7186614" y="325439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0" name="Oval 20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1" name="Oval 21"/>
          <p:cNvSpPr>
            <a:spLocks noChangeArrowheads="1"/>
          </p:cNvSpPr>
          <p:nvPr/>
        </p:nvSpPr>
        <p:spPr bwMode="auto">
          <a:xfrm>
            <a:off x="6757989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2" name="Oval 22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3" name="Oval 23"/>
          <p:cNvSpPr>
            <a:spLocks noChangeArrowheads="1"/>
          </p:cNvSpPr>
          <p:nvPr/>
        </p:nvSpPr>
        <p:spPr bwMode="auto">
          <a:xfrm>
            <a:off x="7523164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7604" name="AutoShape 24"/>
          <p:cNvCxnSpPr>
            <a:cxnSpLocks noChangeShapeType="1"/>
            <a:stCxn id="67602" idx="0"/>
            <a:endCxn id="67601" idx="4"/>
          </p:cNvCxnSpPr>
          <p:nvPr/>
        </p:nvCxnSpPr>
        <p:spPr bwMode="auto">
          <a:xfrm flipV="1">
            <a:off x="6867525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AutoShape 25"/>
          <p:cNvCxnSpPr>
            <a:cxnSpLocks noChangeShapeType="1"/>
            <a:stCxn id="67600" idx="0"/>
            <a:endCxn id="67603" idx="4"/>
          </p:cNvCxnSpPr>
          <p:nvPr/>
        </p:nvCxnSpPr>
        <p:spPr bwMode="auto">
          <a:xfrm flipV="1">
            <a:off x="7632700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AutoShape 26"/>
          <p:cNvCxnSpPr>
            <a:cxnSpLocks noChangeShapeType="1"/>
            <a:stCxn id="67601" idx="0"/>
            <a:endCxn id="67599" idx="4"/>
          </p:cNvCxnSpPr>
          <p:nvPr/>
        </p:nvCxnSpPr>
        <p:spPr bwMode="auto">
          <a:xfrm flipV="1">
            <a:off x="6867526" y="5127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7" name="AutoShape 27"/>
          <p:cNvCxnSpPr>
            <a:cxnSpLocks noChangeShapeType="1"/>
            <a:stCxn id="67599" idx="4"/>
            <a:endCxn id="67603" idx="0"/>
          </p:cNvCxnSpPr>
          <p:nvPr/>
        </p:nvCxnSpPr>
        <p:spPr bwMode="auto">
          <a:xfrm>
            <a:off x="7296150" y="5127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8" name="AutoShape 28"/>
          <p:cNvCxnSpPr>
            <a:cxnSpLocks noChangeShapeType="1"/>
            <a:stCxn id="67603" idx="3"/>
            <a:endCxn id="67602" idx="7"/>
          </p:cNvCxnSpPr>
          <p:nvPr/>
        </p:nvCxnSpPr>
        <p:spPr bwMode="auto">
          <a:xfrm flipH="1"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9" name="AutoShape 29"/>
          <p:cNvCxnSpPr>
            <a:cxnSpLocks noChangeShapeType="1"/>
            <a:stCxn id="67601" idx="5"/>
            <a:endCxn id="67600" idx="1"/>
          </p:cNvCxnSpPr>
          <p:nvPr/>
        </p:nvCxnSpPr>
        <p:spPr bwMode="auto">
          <a:xfrm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10" name="Text Box 30"/>
          <p:cNvSpPr txBox="1">
            <a:spLocks noChangeArrowheads="1"/>
          </p:cNvSpPr>
          <p:nvPr/>
        </p:nvSpPr>
        <p:spPr bwMode="auto">
          <a:xfrm>
            <a:off x="7918451" y="735014"/>
            <a:ext cx="1858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Hidden layer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of neurons</a:t>
            </a:r>
          </a:p>
        </p:txBody>
      </p:sp>
      <p:sp>
        <p:nvSpPr>
          <p:cNvPr id="67611" name="Text Box 31"/>
          <p:cNvSpPr txBox="1">
            <a:spLocks noChangeArrowheads="1"/>
          </p:cNvSpPr>
          <p:nvPr/>
        </p:nvSpPr>
        <p:spPr bwMode="auto">
          <a:xfrm>
            <a:off x="4410075" y="60801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Multi-layer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f(X) = WX = 0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will discriminate  class A from B, </a:t>
            </a:r>
          </a:p>
          <a:p>
            <a:pPr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But ... we do not know the appropriate values for :</a:t>
            </a:r>
          </a:p>
          <a:p>
            <a:pPr marL="0" indent="0">
              <a:buNone/>
              <a:defRPr/>
            </a:pPr>
            <a:r>
              <a:rPr lang="en-US" i="1" dirty="0">
                <a:effectLst/>
                <a:latin typeface="Times" charset="0"/>
                <a:ea typeface="Times" charset="0"/>
                <a:cs typeface="Times" charset="0"/>
              </a:rPr>
              <a:t>			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	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2</a:t>
            </a:r>
          </a:p>
          <a:p>
            <a:pPr>
              <a:defRPr/>
            </a:pPr>
            <a:r>
              <a:rPr lang="en-US" sz="3200" dirty="0">
                <a:latin typeface="Times" charset="0"/>
                <a:ea typeface="Times" charset="0"/>
                <a:cs typeface="Times" charset="0"/>
              </a:rPr>
              <a:t>Nature found a way to solve this problem … </a:t>
            </a:r>
            <a:endParaRPr lang="en-US" sz="3200" dirty="0">
              <a:effectLst/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A549-A501-B141-8B52-FF451840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C02C-F9C1-9E4A-A7A9-4ADEB070B4F3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825AA-6B35-CE43-9450-3563BF9A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F3406-C8B5-5C4B-875E-14F03CFB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1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3490" name="Line 3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1" name="Line 4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9" name="Text Box 14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0" name="Text Box 15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1" name="Text Box 16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2" name="Text Box 17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5" name="Text Box 20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6" name="Text Box 21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7" name="Text Box 22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8" name="Text Box 23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9" name="Text Box 24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0" name="Text Box 25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1" name="Text Box 26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2" name="Text Box 27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3" name="Text Box 28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4" name="Text Box 29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5" name="Text Box 30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6" name="Text Box 31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7" name="Text Box 32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8" name="Text Box 33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9" name="Text Box 34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0" name="Text Box 35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1" name="Text Box 36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2" name="Text Box 37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3" name="Text Box 38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4" name="Text Box 39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5" name="Text Box 40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6" name="Text Box 41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7" name="Text Box 42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8" name="Text Box 43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9" name="Text Box 44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0" name="Text Box 45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1" name="Text Box 46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2" name="Text Box 47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3" name="Text Box 48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4" name="Text Box 49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5" name="Text Box 50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6" name="Text Box 51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7" name="Text Box 52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8" name="Text Box 53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9" name="Text Box 54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40" name="Text Box 55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77880" name="Line 56"/>
          <p:cNvSpPr>
            <a:spLocks noChangeShapeType="1"/>
          </p:cNvSpPr>
          <p:nvPr/>
        </p:nvSpPr>
        <p:spPr bwMode="auto">
          <a:xfrm flipV="1">
            <a:off x="4876800" y="1752600"/>
            <a:ext cx="1524000" cy="40386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2" name="Text Box 57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3543" name="Text Box 58"/>
          <p:cNvSpPr txBox="1">
            <a:spLocks noChangeArrowheads="1"/>
          </p:cNvSpPr>
          <p:nvPr/>
        </p:nvSpPr>
        <p:spPr bwMode="auto">
          <a:xfrm>
            <a:off x="4267201" y="1295401"/>
            <a:ext cx="3472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Artificial Neural Network</a:t>
            </a:r>
          </a:p>
        </p:txBody>
      </p:sp>
      <p:sp>
        <p:nvSpPr>
          <p:cNvPr id="63544" name="Text Box 59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7885" name="Freeform 61"/>
          <p:cNvSpPr>
            <a:spLocks/>
          </p:cNvSpPr>
          <p:nvPr/>
        </p:nvSpPr>
        <p:spPr bwMode="auto">
          <a:xfrm>
            <a:off x="6781800" y="1981200"/>
            <a:ext cx="1854200" cy="3987800"/>
          </a:xfrm>
          <a:custGeom>
            <a:avLst/>
            <a:gdLst>
              <a:gd name="T0" fmla="*/ 2147483647 w 1168"/>
              <a:gd name="T1" fmla="*/ 2147483647 h 2512"/>
              <a:gd name="T2" fmla="*/ 2147483647 w 1168"/>
              <a:gd name="T3" fmla="*/ 2147483647 h 2512"/>
              <a:gd name="T4" fmla="*/ 2147483647 w 1168"/>
              <a:gd name="T5" fmla="*/ 2147483647 h 2512"/>
              <a:gd name="T6" fmla="*/ 2147483647 w 1168"/>
              <a:gd name="T7" fmla="*/ 0 h 2512"/>
              <a:gd name="T8" fmla="*/ 0 60000 65536"/>
              <a:gd name="T9" fmla="*/ 0 60000 65536"/>
              <a:gd name="T10" fmla="*/ 0 60000 65536"/>
              <a:gd name="T11" fmla="*/ 0 60000 65536"/>
              <a:gd name="T12" fmla="*/ 0 w 1168"/>
              <a:gd name="T13" fmla="*/ 0 h 2512"/>
              <a:gd name="T14" fmla="*/ 1168 w 1168"/>
              <a:gd name="T15" fmla="*/ 2512 h 25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8" h="2512">
                <a:moveTo>
                  <a:pt x="64" y="2400"/>
                </a:moveTo>
                <a:cubicBezTo>
                  <a:pt x="32" y="2456"/>
                  <a:pt x="0" y="2512"/>
                  <a:pt x="64" y="2304"/>
                </a:cubicBezTo>
                <a:cubicBezTo>
                  <a:pt x="128" y="2096"/>
                  <a:pt x="264" y="1536"/>
                  <a:pt x="448" y="1152"/>
                </a:cubicBezTo>
                <a:cubicBezTo>
                  <a:pt x="632" y="768"/>
                  <a:pt x="900" y="384"/>
                  <a:pt x="1168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7" name="Freeform 63"/>
          <p:cNvSpPr>
            <a:spLocks/>
          </p:cNvSpPr>
          <p:nvPr/>
        </p:nvSpPr>
        <p:spPr bwMode="auto">
          <a:xfrm>
            <a:off x="6489700" y="2438400"/>
            <a:ext cx="2730500" cy="3352800"/>
          </a:xfrm>
          <a:custGeom>
            <a:avLst/>
            <a:gdLst>
              <a:gd name="T0" fmla="*/ 2147483647 w 1720"/>
              <a:gd name="T1" fmla="*/ 2147483647 h 2112"/>
              <a:gd name="T2" fmla="*/ 2147483647 w 1720"/>
              <a:gd name="T3" fmla="*/ 2147483647 h 2112"/>
              <a:gd name="T4" fmla="*/ 2147483647 w 1720"/>
              <a:gd name="T5" fmla="*/ 2147483647 h 2112"/>
              <a:gd name="T6" fmla="*/ 2147483647 w 1720"/>
              <a:gd name="T7" fmla="*/ 2147483647 h 2112"/>
              <a:gd name="T8" fmla="*/ 2147483647 w 1720"/>
              <a:gd name="T9" fmla="*/ 2147483647 h 2112"/>
              <a:gd name="T10" fmla="*/ 2147483647 w 1720"/>
              <a:gd name="T11" fmla="*/ 2147483647 h 2112"/>
              <a:gd name="T12" fmla="*/ 2147483647 w 1720"/>
              <a:gd name="T13" fmla="*/ 0 h 2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20"/>
              <a:gd name="T22" fmla="*/ 0 h 2112"/>
              <a:gd name="T23" fmla="*/ 1720 w 1720"/>
              <a:gd name="T24" fmla="*/ 2112 h 2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20" h="2112">
                <a:moveTo>
                  <a:pt x="184" y="2112"/>
                </a:moveTo>
                <a:cubicBezTo>
                  <a:pt x="148" y="1908"/>
                  <a:pt x="112" y="1704"/>
                  <a:pt x="88" y="1488"/>
                </a:cubicBezTo>
                <a:cubicBezTo>
                  <a:pt x="64" y="1272"/>
                  <a:pt x="0" y="992"/>
                  <a:pt x="40" y="816"/>
                </a:cubicBezTo>
                <a:cubicBezTo>
                  <a:pt x="80" y="640"/>
                  <a:pt x="224" y="536"/>
                  <a:pt x="328" y="432"/>
                </a:cubicBezTo>
                <a:cubicBezTo>
                  <a:pt x="432" y="328"/>
                  <a:pt x="512" y="256"/>
                  <a:pt x="664" y="192"/>
                </a:cubicBezTo>
                <a:cubicBezTo>
                  <a:pt x="816" y="128"/>
                  <a:pt x="1064" y="80"/>
                  <a:pt x="1240" y="48"/>
                </a:cubicBezTo>
                <a:cubicBezTo>
                  <a:pt x="1416" y="16"/>
                  <a:pt x="1640" y="8"/>
                  <a:pt x="1720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8" name="Freeform 64"/>
          <p:cNvSpPr>
            <a:spLocks/>
          </p:cNvSpPr>
          <p:nvPr/>
        </p:nvSpPr>
        <p:spPr bwMode="auto">
          <a:xfrm>
            <a:off x="6223000" y="2806700"/>
            <a:ext cx="2921000" cy="2984500"/>
          </a:xfrm>
          <a:custGeom>
            <a:avLst/>
            <a:gdLst>
              <a:gd name="T0" fmla="*/ 2147483647 w 1840"/>
              <a:gd name="T1" fmla="*/ 2147483647 h 1880"/>
              <a:gd name="T2" fmla="*/ 2147483647 w 1840"/>
              <a:gd name="T3" fmla="*/ 2147483647 h 1880"/>
              <a:gd name="T4" fmla="*/ 2147483647 w 1840"/>
              <a:gd name="T5" fmla="*/ 2147483647 h 1880"/>
              <a:gd name="T6" fmla="*/ 2147483647 w 1840"/>
              <a:gd name="T7" fmla="*/ 2147483647 h 1880"/>
              <a:gd name="T8" fmla="*/ 2147483647 w 1840"/>
              <a:gd name="T9" fmla="*/ 2147483647 h 1880"/>
              <a:gd name="T10" fmla="*/ 2147483647 w 1840"/>
              <a:gd name="T11" fmla="*/ 2147483647 h 1880"/>
              <a:gd name="T12" fmla="*/ 2147483647 w 1840"/>
              <a:gd name="T13" fmla="*/ 2147483647 h 1880"/>
              <a:gd name="T14" fmla="*/ 2147483647 w 1840"/>
              <a:gd name="T15" fmla="*/ 2147483647 h 1880"/>
              <a:gd name="T16" fmla="*/ 2147483647 w 1840"/>
              <a:gd name="T17" fmla="*/ 2147483647 h 1880"/>
              <a:gd name="T18" fmla="*/ 2147483647 w 1840"/>
              <a:gd name="T19" fmla="*/ 2147483647 h 18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40"/>
              <a:gd name="T31" fmla="*/ 0 h 1880"/>
              <a:gd name="T32" fmla="*/ 1840 w 1840"/>
              <a:gd name="T33" fmla="*/ 1880 h 18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40" h="1880">
                <a:moveTo>
                  <a:pt x="496" y="1880"/>
                </a:moveTo>
                <a:cubicBezTo>
                  <a:pt x="416" y="1768"/>
                  <a:pt x="336" y="1656"/>
                  <a:pt x="256" y="1544"/>
                </a:cubicBezTo>
                <a:cubicBezTo>
                  <a:pt x="176" y="1432"/>
                  <a:pt x="32" y="1344"/>
                  <a:pt x="16" y="1208"/>
                </a:cubicBezTo>
                <a:cubicBezTo>
                  <a:pt x="0" y="1072"/>
                  <a:pt x="96" y="864"/>
                  <a:pt x="160" y="728"/>
                </a:cubicBezTo>
                <a:cubicBezTo>
                  <a:pt x="224" y="592"/>
                  <a:pt x="344" y="504"/>
                  <a:pt x="400" y="392"/>
                </a:cubicBezTo>
                <a:cubicBezTo>
                  <a:pt x="456" y="280"/>
                  <a:pt x="432" y="112"/>
                  <a:pt x="496" y="56"/>
                </a:cubicBezTo>
                <a:cubicBezTo>
                  <a:pt x="560" y="0"/>
                  <a:pt x="696" y="24"/>
                  <a:pt x="784" y="56"/>
                </a:cubicBezTo>
                <a:cubicBezTo>
                  <a:pt x="872" y="88"/>
                  <a:pt x="912" y="184"/>
                  <a:pt x="1024" y="248"/>
                </a:cubicBezTo>
                <a:cubicBezTo>
                  <a:pt x="1136" y="312"/>
                  <a:pt x="1320" y="384"/>
                  <a:pt x="1456" y="440"/>
                </a:cubicBezTo>
                <a:cubicBezTo>
                  <a:pt x="1592" y="496"/>
                  <a:pt x="1768" y="560"/>
                  <a:pt x="1840" y="584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219825" y="2819400"/>
            <a:ext cx="2921000" cy="2984500"/>
            <a:chOff x="2976" y="1776"/>
            <a:chExt cx="1840" cy="1880"/>
          </a:xfrm>
        </p:grpSpPr>
        <p:sp>
          <p:nvSpPr>
            <p:cNvPr id="62542" name="Freeform 66"/>
            <p:cNvSpPr>
              <a:spLocks/>
            </p:cNvSpPr>
            <p:nvPr/>
          </p:nvSpPr>
          <p:spPr bwMode="auto">
            <a:xfrm>
              <a:off x="2976" y="1776"/>
              <a:ext cx="1840" cy="1880"/>
            </a:xfrm>
            <a:custGeom>
              <a:avLst/>
              <a:gdLst>
                <a:gd name="T0" fmla="*/ 496 w 1840"/>
                <a:gd name="T1" fmla="*/ 1880 h 1880"/>
                <a:gd name="T2" fmla="*/ 256 w 1840"/>
                <a:gd name="T3" fmla="*/ 1544 h 1880"/>
                <a:gd name="T4" fmla="*/ 16 w 1840"/>
                <a:gd name="T5" fmla="*/ 1208 h 1880"/>
                <a:gd name="T6" fmla="*/ 160 w 1840"/>
                <a:gd name="T7" fmla="*/ 728 h 1880"/>
                <a:gd name="T8" fmla="*/ 400 w 1840"/>
                <a:gd name="T9" fmla="*/ 392 h 1880"/>
                <a:gd name="T10" fmla="*/ 496 w 1840"/>
                <a:gd name="T11" fmla="*/ 56 h 1880"/>
                <a:gd name="T12" fmla="*/ 784 w 1840"/>
                <a:gd name="T13" fmla="*/ 56 h 1880"/>
                <a:gd name="T14" fmla="*/ 1024 w 1840"/>
                <a:gd name="T15" fmla="*/ 248 h 1880"/>
                <a:gd name="T16" fmla="*/ 1456 w 1840"/>
                <a:gd name="T17" fmla="*/ 440 h 1880"/>
                <a:gd name="T18" fmla="*/ 1840 w 1840"/>
                <a:gd name="T19" fmla="*/ 584 h 18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40"/>
                <a:gd name="T31" fmla="*/ 0 h 1880"/>
                <a:gd name="T32" fmla="*/ 1840 w 1840"/>
                <a:gd name="T33" fmla="*/ 1880 h 18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40" h="1880">
                  <a:moveTo>
                    <a:pt x="496" y="1880"/>
                  </a:moveTo>
                  <a:cubicBezTo>
                    <a:pt x="416" y="1768"/>
                    <a:pt x="336" y="1656"/>
                    <a:pt x="256" y="1544"/>
                  </a:cubicBezTo>
                  <a:cubicBezTo>
                    <a:pt x="176" y="1432"/>
                    <a:pt x="32" y="1344"/>
                    <a:pt x="16" y="1208"/>
                  </a:cubicBezTo>
                  <a:cubicBezTo>
                    <a:pt x="0" y="1072"/>
                    <a:pt x="96" y="864"/>
                    <a:pt x="160" y="728"/>
                  </a:cubicBezTo>
                  <a:cubicBezTo>
                    <a:pt x="224" y="592"/>
                    <a:pt x="344" y="504"/>
                    <a:pt x="400" y="392"/>
                  </a:cubicBezTo>
                  <a:cubicBezTo>
                    <a:pt x="456" y="280"/>
                    <a:pt x="432" y="112"/>
                    <a:pt x="496" y="56"/>
                  </a:cubicBezTo>
                  <a:cubicBezTo>
                    <a:pt x="560" y="0"/>
                    <a:pt x="696" y="24"/>
                    <a:pt x="784" y="56"/>
                  </a:cubicBezTo>
                  <a:cubicBezTo>
                    <a:pt x="872" y="88"/>
                    <a:pt x="912" y="184"/>
                    <a:pt x="1024" y="248"/>
                  </a:cubicBezTo>
                  <a:cubicBezTo>
                    <a:pt x="1136" y="312"/>
                    <a:pt x="1320" y="384"/>
                    <a:pt x="1456" y="440"/>
                  </a:cubicBezTo>
                  <a:cubicBezTo>
                    <a:pt x="1592" y="496"/>
                    <a:pt x="1768" y="560"/>
                    <a:pt x="1840" y="584"/>
                  </a:cubicBezTo>
                </a:path>
              </a:pathLst>
            </a:cu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568" name="AutoShape 67"/>
            <p:cNvSpPr>
              <a:spLocks noChangeArrowheads="1"/>
            </p:cNvSpPr>
            <p:nvPr/>
          </p:nvSpPr>
          <p:spPr bwMode="auto">
            <a:xfrm rot="-5400000">
              <a:off x="3510" y="2367"/>
              <a:ext cx="1248" cy="1296"/>
            </a:xfrm>
            <a:prstGeom prst="rtTriangle">
              <a:avLst/>
            </a:prstGeom>
            <a:solidFill>
              <a:srgbClr val="CC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CA" altLang="en-US" sz="1800"/>
            </a:p>
          </p:txBody>
        </p:sp>
      </p:grpSp>
      <p:sp>
        <p:nvSpPr>
          <p:cNvPr id="63549" name="Text Box 69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3550" name="Text Box 70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3551" name="Oval 71"/>
          <p:cNvSpPr>
            <a:spLocks noChangeArrowheads="1"/>
          </p:cNvSpPr>
          <p:nvPr/>
        </p:nvSpPr>
        <p:spPr bwMode="auto">
          <a:xfrm>
            <a:off x="9829800" y="1785939"/>
            <a:ext cx="217488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2" name="Oval 72"/>
          <p:cNvSpPr>
            <a:spLocks noChangeArrowheads="1"/>
          </p:cNvSpPr>
          <p:nvPr/>
        </p:nvSpPr>
        <p:spPr bwMode="auto">
          <a:xfrm>
            <a:off x="10166350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3" name="Oval 73"/>
          <p:cNvSpPr>
            <a:spLocks noChangeArrowheads="1"/>
          </p:cNvSpPr>
          <p:nvPr/>
        </p:nvSpPr>
        <p:spPr bwMode="auto">
          <a:xfrm>
            <a:off x="9401175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4" name="Oval 74"/>
          <p:cNvSpPr>
            <a:spLocks noChangeArrowheads="1"/>
          </p:cNvSpPr>
          <p:nvPr/>
        </p:nvSpPr>
        <p:spPr bwMode="auto">
          <a:xfrm>
            <a:off x="9401175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5" name="Oval 75"/>
          <p:cNvSpPr>
            <a:spLocks noChangeArrowheads="1"/>
          </p:cNvSpPr>
          <p:nvPr/>
        </p:nvSpPr>
        <p:spPr bwMode="auto">
          <a:xfrm>
            <a:off x="10166350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3556" name="AutoShape 76"/>
          <p:cNvCxnSpPr>
            <a:cxnSpLocks noChangeShapeType="1"/>
            <a:stCxn id="63554" idx="0"/>
            <a:endCxn id="63553" idx="4"/>
          </p:cNvCxnSpPr>
          <p:nvPr/>
        </p:nvCxnSpPr>
        <p:spPr bwMode="auto">
          <a:xfrm flipV="1">
            <a:off x="9510713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7" name="AutoShape 77"/>
          <p:cNvCxnSpPr>
            <a:cxnSpLocks noChangeShapeType="1"/>
            <a:stCxn id="63552" idx="0"/>
            <a:endCxn id="63555" idx="4"/>
          </p:cNvCxnSpPr>
          <p:nvPr/>
        </p:nvCxnSpPr>
        <p:spPr bwMode="auto">
          <a:xfrm flipV="1">
            <a:off x="10275888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8" name="AutoShape 78"/>
          <p:cNvCxnSpPr>
            <a:cxnSpLocks noChangeShapeType="1"/>
            <a:stCxn id="63553" idx="0"/>
            <a:endCxn id="63551" idx="4"/>
          </p:cNvCxnSpPr>
          <p:nvPr/>
        </p:nvCxnSpPr>
        <p:spPr bwMode="auto">
          <a:xfrm flipV="1">
            <a:off x="9510714" y="19732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9" name="AutoShape 79"/>
          <p:cNvCxnSpPr>
            <a:cxnSpLocks noChangeShapeType="1"/>
            <a:stCxn id="63551" idx="4"/>
            <a:endCxn id="63555" idx="0"/>
          </p:cNvCxnSpPr>
          <p:nvPr/>
        </p:nvCxnSpPr>
        <p:spPr bwMode="auto">
          <a:xfrm>
            <a:off x="9939338" y="19732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0" name="AutoShape 80"/>
          <p:cNvCxnSpPr>
            <a:cxnSpLocks noChangeShapeType="1"/>
            <a:stCxn id="63555" idx="3"/>
            <a:endCxn id="63554" idx="7"/>
          </p:cNvCxnSpPr>
          <p:nvPr/>
        </p:nvCxnSpPr>
        <p:spPr bwMode="auto">
          <a:xfrm flipH="1"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1" name="AutoShape 81"/>
          <p:cNvCxnSpPr>
            <a:cxnSpLocks noChangeShapeType="1"/>
            <a:stCxn id="63553" idx="5"/>
            <a:endCxn id="63552" idx="1"/>
          </p:cNvCxnSpPr>
          <p:nvPr/>
        </p:nvCxnSpPr>
        <p:spPr bwMode="auto">
          <a:xfrm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2" name="AutoShape 82"/>
          <p:cNvCxnSpPr>
            <a:cxnSpLocks noChangeShapeType="1"/>
          </p:cNvCxnSpPr>
          <p:nvPr/>
        </p:nvCxnSpPr>
        <p:spPr bwMode="auto">
          <a:xfrm flipV="1">
            <a:off x="9939339" y="1633539"/>
            <a:ext cx="1587" cy="166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63" name="Text Box 83"/>
          <p:cNvSpPr txBox="1">
            <a:spLocks noChangeArrowheads="1"/>
          </p:cNvSpPr>
          <p:nvPr/>
        </p:nvSpPr>
        <p:spPr bwMode="auto">
          <a:xfrm>
            <a:off x="9358313" y="3062288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3564" name="Text Box 84"/>
          <p:cNvSpPr txBox="1">
            <a:spLocks noChangeArrowheads="1"/>
          </p:cNvSpPr>
          <p:nvPr/>
        </p:nvSpPr>
        <p:spPr bwMode="auto">
          <a:xfrm>
            <a:off x="10142538" y="306228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3565" name="Text Box 85"/>
          <p:cNvSpPr txBox="1">
            <a:spLocks noChangeArrowheads="1"/>
          </p:cNvSpPr>
          <p:nvPr/>
        </p:nvSpPr>
        <p:spPr bwMode="auto">
          <a:xfrm>
            <a:off x="9982200" y="15240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63566" name="TextBox 2"/>
          <p:cNvSpPr txBox="1">
            <a:spLocks noChangeArrowheads="1"/>
          </p:cNvSpPr>
          <p:nvPr/>
        </p:nvSpPr>
        <p:spPr bwMode="auto">
          <a:xfrm>
            <a:off x="9671051" y="21336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04AD4-5E5A-B94F-B121-009FC3DD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FC8CC-0ECD-A94E-AC8F-AF570B04B796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5CF75-D9FE-0249-8CE6-787EEE9E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4A120-FC0F-B84D-8112-37EC17B8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-0.008 0.01065  -0.017 0.02131  -0.021 0.03463  C -0.025 0.04928  -0.027 0.06659  -0.029 0.0839  C -0.031 0.10122  -0.029 0.11587  -0.027 0.13185  C -0.025 0.1465  -0.022 0.16248  -0.015 0.1758  C -0.009 0.18911  0.001 0.19977  0.012 0.20776  C 0.022 0.21575  0.034 0.22108  0.046 0.22374  C 0.058 0.2264  0.07 0.2264  0.081 0.22374  C 0.093 0.22108  0.104 0.21442  0.113 0.20376  C 0.122 0.19444  0.13 0.18246  0.134 0.16781  C 0.139 0.15449  0.141 0.13584  0.141 0.12119  C 0.142 0.10654  0.141 0.08923  0.136 0.07458  C 0.131 0.06126  0.122 0.05061  0.11 0.04528  C 0.098 0.04129  0.086 0.04661  0.078 0.05594  C 0.071 0.06526  0.066 0.07991  0.065 0.09722  C 0.065 0.11453  0.066 0.13052  0.071 0.14383  C 0.076 0.15715  0.075 0.15982  0.095 0.17713  C 0.113 0.19577  0.131 0.19045  0.142 0.19178  C 0.153 0.19178  0.162 0.18645  0.173 0.18112  C 0.185 0.17446  0.195 0.16248  0.202 0.15182  C 0.209 0.14117  0.212 0.12785  0.216 0.10654  C 0.219 0.08523  0.219 0.07458  0.219 0.0586  C 0.219 0.04262  0.219 0.02664  0.219 0.01065  E" pathEditMode="relative" ptsTypes="">
                                      <p:cBhvr>
                                        <p:cTn id="10" dur="20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50867E-6 C -0.04514 4.50867E-6 -0.09027 4.50867E-6 -0.08333 4.50867E-6 C -0.07639 4.50867E-6 0.03334 4.50867E-6 0.04167 4.50867E-6 C 0.05 4.50867E-6 -0.02361 4.50867E-6 -0.03333 4.50867E-6 C -0.04305 4.50867E-6 -0.01944 4.50867E-6 -0.01666 4.50867E-6 " pathEditMode="relative" ptsTypes="aaaaA">
                                      <p:cBhvr>
                                        <p:cTn id="15" dur="20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2948E-6 C -0.01111 -0.00555 -0.04167 -0.02405 -0.05 -0.0222 C -0.05834 -0.02035 -0.05973 0.01294 -0.05 0.01109 C -0.04028 0.00924 -0.00695 -0.0296 0.00833 -0.0333 C 0.02361 -0.037 0.04027 -0.0185 0.04166 -0.0111 C 0.04305 -0.0037 0.02361 0.00924 0.01666 0.01109 C 0.00972 0.01294 0.01111 0.00554 4.44444E-6 1.32948E-6 Z " pathEditMode="relative" rAng="0" ptsTypes="aaaaaaa">
                                      <p:cBhvr>
                                        <p:cTn id="20" dur="20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13873E-6 C -0.00417 -0.0111 0.00416 -0.0629 4.44444E-6 -0.07769 C -0.00417 -0.09249 -0.01528 -0.09064 -0.025 -0.08879 C -0.03473 -0.08694 -0.05278 -0.07769 -0.05834 -0.06659 C -0.06389 -0.0555 -0.06667 -0.03885 -0.05834 -0.0222 C -0.05 -0.00555 -0.01945 0.02404 -0.00834 0.03329 C 0.00277 0.04254 0.00277 0.02959 0.00833 0.03329 C 0.01389 0.03699 0.01805 0.05919 0.025 0.05549 C 0.03194 0.05179 0.04166 0.02034 0.05 0.01109 C 0.05833 0.00184 0.06944 0.00924 0.075 2.13873E-6 C 0.08055 -0.00925 0.08472 -0.03885 0.08333 -0.0444 C 0.08194 -0.04995 0.07361 -0.03515 0.06666 -0.0333 C 0.05972 -0.03145 0.04722 -0.0259 0.04166 -0.0333 C 0.03611 -0.0407 0.03611 -0.07584 0.03333 -0.07769 C 0.03055 -0.07954 0.025 -0.05365 0.025 -0.0444 C 0.025 -0.03515 0.03333 -0.02775 0.03333 -0.0222 C 0.03333 -0.01665 0.03055 -0.0148 0.025 -0.0111 C 0.01944 -0.0074 0.00416 0.01109 4.44444E-6 2.13873E-6 Z " pathEditMode="relative" ptsTypes="aaaaaaaaaaaaaaaaaa">
                                      <p:cBhvr>
                                        <p:cTn id="26" dur="2000" fill="hold"/>
                                        <p:tgtEl>
                                          <p:spTgt spid="77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80" grpId="0" animBg="1"/>
      <p:bldP spid="77880" grpId="1" animBg="1"/>
      <p:bldP spid="77885" grpId="0" animBg="1"/>
      <p:bldP spid="77885" grpId="1" animBg="1"/>
      <p:bldP spid="77887" grpId="0" animBg="1"/>
      <p:bldP spid="77887" grpId="1" animBg="1"/>
      <p:bldP spid="77888" grpId="0" animBg="1"/>
      <p:bldP spid="7788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4348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8539" y="1590359"/>
            <a:ext cx="9049719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objective of learning is to achieve good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to new cases, otherwise just use a look-up table.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 can be defined as a mathematical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interpolation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regression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over a set of training points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FBE60-134B-0148-B09B-72E72D83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39" y="3647759"/>
            <a:ext cx="8737171" cy="24473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8C574-987F-1C49-9355-C23501F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1BCE-1F9C-694A-AC9F-756FB961F2FE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92EC-2789-754F-98D6-C0D012AB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2352-D696-E744-8ED1-BD04CEE8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93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414" y="1394471"/>
            <a:ext cx="5873858" cy="4288618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Preventing Over-training: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Use a separate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validation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tuning set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examples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Monitor error on the val. set as network trains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Stop training just prior to over-fit error occurring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early stopping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tuning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Number of effective weights is reduced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new systems have automated early stopping 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B8AFBE-CC08-5B4F-AF5E-CB0E6FFFD579}"/>
              </a:ext>
            </a:extLst>
          </p:cNvPr>
          <p:cNvGrpSpPr/>
          <p:nvPr/>
        </p:nvGrpSpPr>
        <p:grpSpPr>
          <a:xfrm>
            <a:off x="7036231" y="3113643"/>
            <a:ext cx="4838054" cy="3379232"/>
            <a:chOff x="7082726" y="2181938"/>
            <a:chExt cx="4838054" cy="33792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726" y="2181938"/>
              <a:ext cx="4419600" cy="30099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217231" y="5191838"/>
              <a:ext cx="215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Iterations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26947" y="2981734"/>
              <a:ext cx="2293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Validation Set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2524" y="3902120"/>
              <a:ext cx="209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Training Set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9795" y="2551443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model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843C6-6436-F24F-91F8-B4FE1989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34" y="1272871"/>
            <a:ext cx="5465790" cy="1531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88E-61F5-794B-A4E8-0A6EF8100AAD}"/>
              </a:ext>
            </a:extLst>
          </p:cNvPr>
          <p:cNvCxnSpPr>
            <a:cxnSpLocks/>
          </p:cNvCxnSpPr>
          <p:nvPr/>
        </p:nvCxnSpPr>
        <p:spPr>
          <a:xfrm flipH="1" flipV="1">
            <a:off x="7518402" y="2917373"/>
            <a:ext cx="534042" cy="1180732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D73E31-5CA2-DC47-B39F-BC6FEC96DAA1}"/>
              </a:ext>
            </a:extLst>
          </p:cNvPr>
          <p:cNvCxnSpPr>
            <a:cxnSpLocks/>
          </p:cNvCxnSpPr>
          <p:nvPr/>
        </p:nvCxnSpPr>
        <p:spPr>
          <a:xfrm flipV="1">
            <a:off x="9071429" y="2896464"/>
            <a:ext cx="108424" cy="172212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E496B-F2F4-234C-9F78-4449FB4ECF7D}"/>
              </a:ext>
            </a:extLst>
          </p:cNvPr>
          <p:cNvCxnSpPr>
            <a:cxnSpLocks/>
          </p:cNvCxnSpPr>
          <p:nvPr/>
        </p:nvCxnSpPr>
        <p:spPr>
          <a:xfrm flipV="1">
            <a:off x="10568025" y="2803886"/>
            <a:ext cx="462832" cy="1478885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D28923-AA30-D349-8BDC-50F3512B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4BB3-A1F8-D146-AC11-B16FB0F7D525}" type="datetime1">
              <a:rPr lang="en-CA" smtClean="0"/>
              <a:t>2020-10-14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713C52-D312-8749-8A94-02533D7C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05450C-0A21-1C44-8755-643393B6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262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Weight Decay: an automated method of				 effective weight control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Adjust 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error function to penalize the growth of unnecessary weights: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where:      = weight -cost parameter </a:t>
            </a: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λ</a:t>
            </a:r>
            <a:endParaRPr lang="en-US" altLang="en-US" sz="2400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decayed by an amount proportional to its magnitude;  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those not reinforced =&gt; 0</a:t>
            </a:r>
          </a:p>
        </p:txBody>
      </p:sp>
      <p:sp>
        <p:nvSpPr>
          <p:cNvPr id="131079" name="AutoShape 8"/>
          <p:cNvSpPr>
            <a:spLocks noChangeArrowheads="1"/>
          </p:cNvSpPr>
          <p:nvPr/>
        </p:nvSpPr>
        <p:spPr bwMode="auto">
          <a:xfrm>
            <a:off x="6393056" y="3587272"/>
            <a:ext cx="426844" cy="153671"/>
          </a:xfrm>
          <a:prstGeom prst="rightArrow">
            <a:avLst>
              <a:gd name="adj1" fmla="val 75000"/>
              <a:gd name="adj2" fmla="val 15913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49" y="3231888"/>
            <a:ext cx="5137851" cy="1036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44" y="3462931"/>
            <a:ext cx="3765663" cy="443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4" y="4661209"/>
            <a:ext cx="723592" cy="4321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7CA23-D28E-7C48-9141-D95CBD76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807-C057-7A43-B510-88C2BC10F00F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07275-ACD9-5B43-B68E-924F59A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E09D-54CE-D94D-839A-9C03DC7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3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#1(b)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backpropagation network to learn XOR  function (</a:t>
            </a:r>
            <a:r>
              <a:rPr lang="en-US" dirty="0" err="1">
                <a:ea typeface="+mn-ea"/>
              </a:rPr>
              <a:t>mlp_bp_ann.ipynb</a:t>
            </a:r>
            <a:r>
              <a:rPr lang="en-US">
                <a:ea typeface="+mn-ea"/>
              </a:rPr>
              <a:t>)</a:t>
            </a:r>
            <a:endParaRPr lang="en-US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A25B3-891D-C64B-939D-999074CA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0206-64E6-6E42-A60F-63E42E1D8AD4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C04CA-47B9-AF4F-B902-DE62C8BC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E003-0E36-4E49-8494-C5C58123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09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ADED-EB79-7644-9D25-E80318F199CD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36" y="2179348"/>
            <a:ext cx="6685613" cy="405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63" y="1585223"/>
            <a:ext cx="3079322" cy="2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Neuron - A Biological Information Processor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i="1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dentrites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the receivers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soma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neuron cell body (sums input signals)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axon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-   the transmitter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synapse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point of transmission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neuron activates after a certain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threshold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is met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occurs via electro-chemical changes in effectiveness of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synaptic junction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9CEE-E389-684C-A47C-C1B78C887269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39F0-2A96-494E-8339-0F0231753B8C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19" y="1971882"/>
            <a:ext cx="7418231" cy="38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 Artificial Neuron - The Perceptron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Basic function of neuron is to sum inputs, and produce output given sum is greater than threshold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ANN node produces an output as follows: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Multiplies each component of the input pattern by the weight of its connection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Sums all weighted inputs and subtracts the threshold value =&gt;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total weighted input 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Transforms the total weighted input into the output using the activation function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138E-51D0-5D49-8D65-FFE7482376D7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graphicFrame>
        <p:nvGraphicFramePr>
          <p:cNvPr id="49177" name="Object 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855396"/>
              </p:ext>
            </p:extLst>
          </p:nvPr>
        </p:nvGraphicFramePr>
        <p:xfrm>
          <a:off x="5638801" y="1851025"/>
          <a:ext cx="20732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4" imgW="2069682" imgH="825654" progId="Equation.3">
                  <p:embed/>
                </p:oleObj>
              </mc:Choice>
              <mc:Fallback>
                <p:oleObj name="Equation" r:id="rId4" imgW="2069682" imgH="82565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1" y="1851025"/>
                        <a:ext cx="20732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8" name="Rectangle 28"/>
          <p:cNvSpPr>
            <a:spLocks noChangeArrowheads="1"/>
          </p:cNvSpPr>
          <p:nvPr/>
        </p:nvSpPr>
        <p:spPr bwMode="auto">
          <a:xfrm>
            <a:off x="7904163" y="1701800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          f(a)=0, a &lt;= 0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705006"/>
              </p:ext>
            </p:extLst>
          </p:nvPr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6" imgW="614338" imgH="216361" progId="Equation.3">
                  <p:embed/>
                </p:oleObj>
              </mc:Choice>
              <mc:Fallback>
                <p:oleObj name="Equation" r:id="rId6" imgW="614338" imgH="2163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8</a:t>
            </a:fld>
            <a:endParaRPr lang="en-US"/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496B6AC9-2843-134B-A307-59515F917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850" y="1917901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</p:spTree>
    <p:extLst>
      <p:ext uri="{BB962C8B-B14F-4D97-AF65-F5344CB8AC3E}">
        <p14:creationId xmlns:p14="http://schemas.microsoft.com/office/powerpoint/2010/main" val="655300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2600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981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3438525" y="2457451"/>
            <a:ext cx="3746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y</a:t>
            </a: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2676525" y="3005138"/>
            <a:ext cx="12446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0   1    0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1   1    1</a:t>
            </a:r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5" name="Rectangle 25"/>
          <p:cNvSpPr>
            <a:spLocks noChangeArrowheads="1"/>
          </p:cNvSpPr>
          <p:nvPr/>
        </p:nvSpPr>
        <p:spPr bwMode="auto">
          <a:xfrm>
            <a:off x="4856163" y="5130800"/>
            <a:ext cx="7286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Fries</a:t>
            </a:r>
          </a:p>
        </p:txBody>
      </p:sp>
      <p:sp>
        <p:nvSpPr>
          <p:cNvPr id="49176" name="Rectangle 26"/>
          <p:cNvSpPr>
            <a:spLocks noChangeArrowheads="1"/>
          </p:cNvSpPr>
          <p:nvPr/>
        </p:nvSpPr>
        <p:spPr bwMode="auto">
          <a:xfrm>
            <a:off x="6227763" y="5130800"/>
            <a:ext cx="9128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Burger</a:t>
            </a:r>
          </a:p>
        </p:txBody>
      </p:sp>
      <p:graphicFrame>
        <p:nvGraphicFramePr>
          <p:cNvPr id="49177" name="Object 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38801" y="1851025"/>
          <a:ext cx="20732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4" imgW="2069682" imgH="825654" progId="Equation.3">
                  <p:embed/>
                </p:oleObj>
              </mc:Choice>
              <mc:Fallback>
                <p:oleObj name="Equation" r:id="rId4" imgW="2069682" imgH="825654" progId="Equation.3">
                  <p:embed/>
                  <p:pic>
                    <p:nvPicPr>
                      <p:cNvPr id="49177" name="Object 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1" y="1851025"/>
                        <a:ext cx="20732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8" name="Rectangle 28"/>
          <p:cNvSpPr>
            <a:spLocks noChangeArrowheads="1"/>
          </p:cNvSpPr>
          <p:nvPr/>
        </p:nvSpPr>
        <p:spPr bwMode="auto">
          <a:xfrm>
            <a:off x="7904163" y="1701800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          f(a)=0, a &lt;= 0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6" imgW="614338" imgH="216361" progId="Equation.3">
                  <p:embed/>
                </p:oleObj>
              </mc:Choice>
              <mc:Fallback>
                <p:oleObj name="Equation" r:id="rId6" imgW="614338" imgH="216361" progId="Equation.3">
                  <p:embed/>
                  <p:pic>
                    <p:nvPicPr>
                      <p:cNvPr id="49179" name="Object 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0" name="Rectangle 18"/>
          <p:cNvSpPr>
            <a:spLocks noChangeArrowheads="1"/>
          </p:cNvSpPr>
          <p:nvPr/>
        </p:nvSpPr>
        <p:spPr bwMode="auto">
          <a:xfrm>
            <a:off x="2239964" y="2057400"/>
            <a:ext cx="24082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i="1">
                <a:latin typeface="Times New Roman" charset="0"/>
              </a:rPr>
              <a:t>“</a:t>
            </a:r>
            <a:r>
              <a:rPr lang="en-US" altLang="ja-JP" sz="2000" i="1">
                <a:latin typeface="Times New Roman" charset="0"/>
              </a:rPr>
              <a:t>Full Meal Deal</a:t>
            </a:r>
            <a:r>
              <a:rPr lang="ja-JP" altLang="en-US" sz="2000" i="1">
                <a:latin typeface="Times New Roman" charset="0"/>
              </a:rPr>
              <a:t>”</a:t>
            </a:r>
            <a:endParaRPr lang="en-US" altLang="en-US" sz="2000" i="1">
              <a:latin typeface="Times New Roman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27093-E98F-2E47-A900-BEF64A1C139D}"/>
              </a:ext>
            </a:extLst>
          </p:cNvPr>
          <p:cNvSpPr txBox="1"/>
          <p:nvPr/>
        </p:nvSpPr>
        <p:spPr>
          <a:xfrm>
            <a:off x="1193369" y="435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25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1872</Words>
  <Application>Microsoft Macintosh PowerPoint</Application>
  <PresentationFormat>Widescreen</PresentationFormat>
  <Paragraphs>532</Paragraphs>
  <Slides>34</Slides>
  <Notes>26</Notes>
  <HiddenSlides>7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Book Antiqua</vt:lpstr>
      <vt:lpstr>Calibri</vt:lpstr>
      <vt:lpstr>Calibri Light</vt:lpstr>
      <vt:lpstr>Monotype Sorts</vt:lpstr>
      <vt:lpstr>Symbol</vt:lpstr>
      <vt:lpstr>Times</vt:lpstr>
      <vt:lpstr>Times New Roman</vt:lpstr>
      <vt:lpstr>Wingdings</vt:lpstr>
      <vt:lpstr>Office Theme</vt:lpstr>
      <vt:lpstr>Equation</vt:lpstr>
      <vt:lpstr>Basic BP ANNs</vt:lpstr>
      <vt:lpstr>Classification Systems  and Inductive Learning</vt:lpstr>
      <vt:lpstr>Classification Systems  and Inductive Learning</vt:lpstr>
      <vt:lpstr>From Biological to Artificial Neurons</vt:lpstr>
      <vt:lpstr>From Biological to Artificial Neurons</vt:lpstr>
      <vt:lpstr>From Biological to Artificial Neurons</vt:lpstr>
      <vt:lpstr>From Biological to Artificial Neurons</vt:lpstr>
      <vt:lpstr>Learning in a Simple Neuron </vt:lpstr>
      <vt:lpstr>Learning in a Simple Neuron </vt:lpstr>
      <vt:lpstr>Learning in a Simple Neuron </vt:lpstr>
      <vt:lpstr>Learning in a Simple Neuron </vt:lpstr>
      <vt:lpstr>PowerPoint Presentation</vt:lpstr>
      <vt:lpstr>Classification</vt:lpstr>
      <vt:lpstr>Limitations of Simple Neural Networks</vt:lpstr>
      <vt:lpstr>EXAMPLE</vt:lpstr>
      <vt:lpstr>TUTORIAL #1(a)</vt:lpstr>
      <vt:lpstr>Multi-layer Feed-forward ANNs</vt:lpstr>
      <vt:lpstr>Multi-layer Feed-forward ANNs</vt:lpstr>
      <vt:lpstr>The Back-propagation Algorithm</vt:lpstr>
      <vt:lpstr>The Back-propagation Algorithm</vt:lpstr>
      <vt:lpstr>Visualizing BP as Gradient Descent</vt:lpstr>
      <vt:lpstr>The Back-propagation Algorithm</vt:lpstr>
      <vt:lpstr>The Back-propagation Algorithm</vt:lpstr>
      <vt:lpstr>The Back-propagation Algorithm</vt:lpstr>
      <vt:lpstr>The Back-propagation Algorithm</vt:lpstr>
      <vt:lpstr>The Back-propagation Algorithm</vt:lpstr>
      <vt:lpstr>PowerPoint Presentation</vt:lpstr>
      <vt:lpstr>The Back-propagation Algorithm</vt:lpstr>
      <vt:lpstr>EXAMPLE</vt:lpstr>
      <vt:lpstr>Classification</vt:lpstr>
      <vt:lpstr>Generalization</vt:lpstr>
      <vt:lpstr>Generalization</vt:lpstr>
      <vt:lpstr>Generalization</vt:lpstr>
      <vt:lpstr>TUTORIAL #1(b)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Workshop</dc:title>
  <dc:creator>Danny Silver</dc:creator>
  <cp:lastModifiedBy>Danny Silver</cp:lastModifiedBy>
  <cp:revision>77</cp:revision>
  <dcterms:created xsi:type="dcterms:W3CDTF">2017-04-03T09:16:08Z</dcterms:created>
  <dcterms:modified xsi:type="dcterms:W3CDTF">2020-10-15T00:52:12Z</dcterms:modified>
</cp:coreProperties>
</file>